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77" r:id="rId2"/>
    <p:sldId id="294" r:id="rId3"/>
    <p:sldId id="272" r:id="rId4"/>
    <p:sldId id="278" r:id="rId5"/>
    <p:sldId id="257" r:id="rId6"/>
    <p:sldId id="258" r:id="rId7"/>
    <p:sldId id="279" r:id="rId8"/>
    <p:sldId id="260" r:id="rId9"/>
    <p:sldId id="262" r:id="rId10"/>
    <p:sldId id="263" r:id="rId11"/>
    <p:sldId id="265" r:id="rId12"/>
    <p:sldId id="266" r:id="rId13"/>
    <p:sldId id="267" r:id="rId14"/>
    <p:sldId id="268" r:id="rId15"/>
    <p:sldId id="269" r:id="rId16"/>
    <p:sldId id="270" r:id="rId17"/>
    <p:sldId id="271" r:id="rId18"/>
    <p:sldId id="280" r:id="rId19"/>
    <p:sldId id="281" r:id="rId20"/>
    <p:sldId id="290" r:id="rId21"/>
    <p:sldId id="291" r:id="rId22"/>
    <p:sldId id="292" r:id="rId23"/>
    <p:sldId id="293" r:id="rId24"/>
    <p:sldId id="282" r:id="rId25"/>
    <p:sldId id="288" r:id="rId26"/>
    <p:sldId id="287"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3"/>
    <p:restoredTop sz="94694"/>
  </p:normalViewPr>
  <p:slideViewPr>
    <p:cSldViewPr snapToGrid="0" snapToObjects="1">
      <p:cViewPr varScale="1">
        <p:scale>
          <a:sx n="117" d="100"/>
          <a:sy n="117" d="100"/>
        </p:scale>
        <p:origin x="1920" y="16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75981645-DF6D-8940-BC3E-F0C8FA345E25}" type="datetimeFigureOut">
              <a:rPr lang="en-US" smtClean="0"/>
              <a:t>7/6/19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7CC3C5-7C64-8640-992E-792EA1FFFAFC}" type="slidenum">
              <a:rPr lang="en-US" smtClean="0"/>
              <a:t>‹#›</a:t>
            </a:fld>
            <a:endParaRPr lang="en-US"/>
          </a:p>
        </p:txBody>
      </p:sp>
    </p:spTree>
    <p:extLst>
      <p:ext uri="{BB962C8B-B14F-4D97-AF65-F5344CB8AC3E}">
        <p14:creationId xmlns:p14="http://schemas.microsoft.com/office/powerpoint/2010/main" val="2513204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75981645-DF6D-8940-BC3E-F0C8FA345E25}" type="datetimeFigureOut">
              <a:rPr lang="en-US" smtClean="0"/>
              <a:t>7/6/19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7CC3C5-7C64-8640-992E-792EA1FFFAFC}" type="slidenum">
              <a:rPr lang="en-US" smtClean="0"/>
              <a:t>‹#›</a:t>
            </a:fld>
            <a:endParaRPr lang="en-US"/>
          </a:p>
        </p:txBody>
      </p:sp>
    </p:spTree>
    <p:extLst>
      <p:ext uri="{BB962C8B-B14F-4D97-AF65-F5344CB8AC3E}">
        <p14:creationId xmlns:p14="http://schemas.microsoft.com/office/powerpoint/2010/main" val="30754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75981645-DF6D-8940-BC3E-F0C8FA345E25}" type="datetimeFigureOut">
              <a:rPr lang="en-US" smtClean="0"/>
              <a:t>7/6/19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7CC3C5-7C64-8640-992E-792EA1FFFAFC}" type="slidenum">
              <a:rPr lang="en-US" smtClean="0"/>
              <a:t>‹#›</a:t>
            </a:fld>
            <a:endParaRPr lang="en-US"/>
          </a:p>
        </p:txBody>
      </p:sp>
    </p:spTree>
    <p:extLst>
      <p:ext uri="{BB962C8B-B14F-4D97-AF65-F5344CB8AC3E}">
        <p14:creationId xmlns:p14="http://schemas.microsoft.com/office/powerpoint/2010/main" val="904916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75981645-DF6D-8940-BC3E-F0C8FA345E25}" type="datetimeFigureOut">
              <a:rPr lang="en-US" smtClean="0"/>
              <a:t>7/6/19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7CC3C5-7C64-8640-992E-792EA1FFFAFC}" type="slidenum">
              <a:rPr lang="en-US" smtClean="0"/>
              <a:t>‹#›</a:t>
            </a:fld>
            <a:endParaRPr lang="en-US"/>
          </a:p>
        </p:txBody>
      </p:sp>
    </p:spTree>
    <p:extLst>
      <p:ext uri="{BB962C8B-B14F-4D97-AF65-F5344CB8AC3E}">
        <p14:creationId xmlns:p14="http://schemas.microsoft.com/office/powerpoint/2010/main" val="6660379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75981645-DF6D-8940-BC3E-F0C8FA345E25}" type="datetimeFigureOut">
              <a:rPr lang="en-US" smtClean="0"/>
              <a:t>7/6/19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7CC3C5-7C64-8640-992E-792EA1FFFAFC}" type="slidenum">
              <a:rPr lang="en-US" smtClean="0"/>
              <a:t>‹#›</a:t>
            </a:fld>
            <a:endParaRPr lang="en-US"/>
          </a:p>
        </p:txBody>
      </p:sp>
    </p:spTree>
    <p:extLst>
      <p:ext uri="{BB962C8B-B14F-4D97-AF65-F5344CB8AC3E}">
        <p14:creationId xmlns:p14="http://schemas.microsoft.com/office/powerpoint/2010/main" val="41008074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75981645-DF6D-8940-BC3E-F0C8FA345E25}" type="datetimeFigureOut">
              <a:rPr lang="en-US" smtClean="0"/>
              <a:t>7/6/19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7CC3C5-7C64-8640-992E-792EA1FFFAFC}" type="slidenum">
              <a:rPr lang="en-US" smtClean="0"/>
              <a:t>‹#›</a:t>
            </a:fld>
            <a:endParaRPr lang="en-US"/>
          </a:p>
        </p:txBody>
      </p:sp>
    </p:spTree>
    <p:extLst>
      <p:ext uri="{BB962C8B-B14F-4D97-AF65-F5344CB8AC3E}">
        <p14:creationId xmlns:p14="http://schemas.microsoft.com/office/powerpoint/2010/main" val="1908383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75981645-DF6D-8940-BC3E-F0C8FA345E25}" type="datetimeFigureOut">
              <a:rPr lang="en-US" smtClean="0"/>
              <a:t>7/6/19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7CC3C5-7C64-8640-992E-792EA1FFFAFC}" type="slidenum">
              <a:rPr lang="en-US" smtClean="0"/>
              <a:t>‹#›</a:t>
            </a:fld>
            <a:endParaRPr lang="en-US"/>
          </a:p>
        </p:txBody>
      </p:sp>
    </p:spTree>
    <p:extLst>
      <p:ext uri="{BB962C8B-B14F-4D97-AF65-F5344CB8AC3E}">
        <p14:creationId xmlns:p14="http://schemas.microsoft.com/office/powerpoint/2010/main" val="895050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75981645-DF6D-8940-BC3E-F0C8FA345E25}" type="datetimeFigureOut">
              <a:rPr lang="en-US" smtClean="0"/>
              <a:t>7/6/19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7CC3C5-7C64-8640-992E-792EA1FFFAFC}" type="slidenum">
              <a:rPr lang="en-US" smtClean="0"/>
              <a:t>‹#›</a:t>
            </a:fld>
            <a:endParaRPr lang="en-US"/>
          </a:p>
        </p:txBody>
      </p:sp>
    </p:spTree>
    <p:extLst>
      <p:ext uri="{BB962C8B-B14F-4D97-AF65-F5344CB8AC3E}">
        <p14:creationId xmlns:p14="http://schemas.microsoft.com/office/powerpoint/2010/main" val="4140743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981645-DF6D-8940-BC3E-F0C8FA345E25}" type="datetimeFigureOut">
              <a:rPr lang="en-US" smtClean="0"/>
              <a:t>7/6/19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D7CC3C5-7C64-8640-992E-792EA1FFFAFC}" type="slidenum">
              <a:rPr lang="en-US" smtClean="0"/>
              <a:t>‹#›</a:t>
            </a:fld>
            <a:endParaRPr lang="en-US"/>
          </a:p>
        </p:txBody>
      </p:sp>
    </p:spTree>
    <p:extLst>
      <p:ext uri="{BB962C8B-B14F-4D97-AF65-F5344CB8AC3E}">
        <p14:creationId xmlns:p14="http://schemas.microsoft.com/office/powerpoint/2010/main" val="2075640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75981645-DF6D-8940-BC3E-F0C8FA345E25}" type="datetimeFigureOut">
              <a:rPr lang="en-US" smtClean="0"/>
              <a:t>7/6/19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7CC3C5-7C64-8640-992E-792EA1FFFAFC}" type="slidenum">
              <a:rPr lang="en-US" smtClean="0"/>
              <a:t>‹#›</a:t>
            </a:fld>
            <a:endParaRPr lang="en-US"/>
          </a:p>
        </p:txBody>
      </p:sp>
    </p:spTree>
    <p:extLst>
      <p:ext uri="{BB962C8B-B14F-4D97-AF65-F5344CB8AC3E}">
        <p14:creationId xmlns:p14="http://schemas.microsoft.com/office/powerpoint/2010/main" val="958562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75981645-DF6D-8940-BC3E-F0C8FA345E25}" type="datetimeFigureOut">
              <a:rPr lang="en-US" smtClean="0"/>
              <a:t>7/6/19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7CC3C5-7C64-8640-992E-792EA1FFFAFC}" type="slidenum">
              <a:rPr lang="en-US" smtClean="0"/>
              <a:t>‹#›</a:t>
            </a:fld>
            <a:endParaRPr lang="en-US"/>
          </a:p>
        </p:txBody>
      </p:sp>
    </p:spTree>
    <p:extLst>
      <p:ext uri="{BB962C8B-B14F-4D97-AF65-F5344CB8AC3E}">
        <p14:creationId xmlns:p14="http://schemas.microsoft.com/office/powerpoint/2010/main" val="3091277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981645-DF6D-8940-BC3E-F0C8FA345E25}" type="datetimeFigureOut">
              <a:rPr lang="en-US" smtClean="0"/>
              <a:t>7/6/19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7CC3C5-7C64-8640-992E-792EA1FFFAFC}" type="slidenum">
              <a:rPr lang="en-US" smtClean="0"/>
              <a:t>‹#›</a:t>
            </a:fld>
            <a:endParaRPr lang="en-US"/>
          </a:p>
        </p:txBody>
      </p:sp>
    </p:spTree>
    <p:extLst>
      <p:ext uri="{BB962C8B-B14F-4D97-AF65-F5344CB8AC3E}">
        <p14:creationId xmlns:p14="http://schemas.microsoft.com/office/powerpoint/2010/main" val="2825730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6371251"/>
            <a:ext cx="9144000" cy="486749"/>
          </a:xfrm>
          <a:prstGeom prst="rect">
            <a:avLst/>
          </a:prstGeom>
          <a:ln w="63500">
            <a:solidFill>
              <a:schemeClr val="accent6"/>
            </a:solidFill>
          </a:ln>
        </p:spPr>
        <p:style>
          <a:lnRef idx="2">
            <a:schemeClr val="accent3"/>
          </a:lnRef>
          <a:fillRef idx="1">
            <a:schemeClr val="lt1"/>
          </a:fillRef>
          <a:effectRef idx="0">
            <a:schemeClr val="accent3"/>
          </a:effectRef>
          <a:fontRef idx="minor">
            <a:schemeClr val="dk1"/>
          </a:fontRef>
        </p:style>
        <p:txBody>
          <a:bodyPr wrap="square" lIns="207718" tIns="103861" rIns="207718" bIns="103861" rtlCol="0">
            <a:spAutoFit/>
          </a:bodyPr>
          <a:lstStyle/>
          <a:p>
            <a:pPr algn="ctr"/>
            <a:r>
              <a:rPr lang="en-GB" b="1" dirty="0"/>
              <a:t>ISSU2028                                      Data Science                                  Dr Phil Lewis</a:t>
            </a:r>
          </a:p>
        </p:txBody>
      </p:sp>
      <p:sp>
        <p:nvSpPr>
          <p:cNvPr id="4" name="TextBox 3"/>
          <p:cNvSpPr txBox="1"/>
          <p:nvPr/>
        </p:nvSpPr>
        <p:spPr>
          <a:xfrm>
            <a:off x="0" y="0"/>
            <a:ext cx="9144000" cy="579082"/>
          </a:xfrm>
          <a:prstGeom prst="rect">
            <a:avLst/>
          </a:prstGeom>
          <a:ln w="63500">
            <a:solidFill>
              <a:schemeClr val="accent6"/>
            </a:solidFill>
          </a:ln>
        </p:spPr>
        <p:style>
          <a:lnRef idx="2">
            <a:schemeClr val="accent3"/>
          </a:lnRef>
          <a:fillRef idx="1">
            <a:schemeClr val="lt1"/>
          </a:fillRef>
          <a:effectRef idx="0">
            <a:schemeClr val="accent3"/>
          </a:effectRef>
          <a:fontRef idx="minor">
            <a:schemeClr val="dk1"/>
          </a:fontRef>
        </p:style>
        <p:txBody>
          <a:bodyPr wrap="square" lIns="207718" tIns="103861" rIns="207718" bIns="103861" rtlCol="0">
            <a:spAutoFit/>
          </a:bodyPr>
          <a:lstStyle/>
          <a:p>
            <a:pPr algn="ctr"/>
            <a:r>
              <a:rPr lang="en-US" sz="2400" dirty="0"/>
              <a:t>Linear Regression</a:t>
            </a:r>
          </a:p>
        </p:txBody>
      </p:sp>
      <p:sp>
        <p:nvSpPr>
          <p:cNvPr id="6" name="Rectangle 5">
            <a:extLst>
              <a:ext uri="{FF2B5EF4-FFF2-40B4-BE49-F238E27FC236}">
                <a16:creationId xmlns:a16="http://schemas.microsoft.com/office/drawing/2014/main" id="{B341317A-F60B-234A-B426-F0FF7B2572F2}"/>
              </a:ext>
            </a:extLst>
          </p:cNvPr>
          <p:cNvSpPr/>
          <p:nvPr/>
        </p:nvSpPr>
        <p:spPr>
          <a:xfrm>
            <a:off x="-344385" y="2500193"/>
            <a:ext cx="10034649" cy="1569660"/>
          </a:xfrm>
          <a:prstGeom prst="rect">
            <a:avLst/>
          </a:prstGeom>
        </p:spPr>
        <p:txBody>
          <a:bodyPr wrap="square">
            <a:spAutoFit/>
          </a:bodyPr>
          <a:lstStyle/>
          <a:p>
            <a:pPr algn="ctr"/>
            <a:r>
              <a:rPr lang="en-US" sz="4800" dirty="0"/>
              <a:t>Assumptions of linear regression</a:t>
            </a:r>
          </a:p>
          <a:p>
            <a:pPr algn="ctr"/>
            <a:r>
              <a:rPr lang="en-US" sz="4800" dirty="0"/>
              <a:t>and interpreting R squared values</a:t>
            </a:r>
          </a:p>
        </p:txBody>
      </p:sp>
    </p:spTree>
    <p:extLst>
      <p:ext uri="{BB962C8B-B14F-4D97-AF65-F5344CB8AC3E}">
        <p14:creationId xmlns:p14="http://schemas.microsoft.com/office/powerpoint/2010/main" val="25922435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7091" y="877147"/>
            <a:ext cx="8467733" cy="461665"/>
          </a:xfrm>
          <a:prstGeom prst="rect">
            <a:avLst/>
          </a:prstGeom>
          <a:noFill/>
        </p:spPr>
        <p:txBody>
          <a:bodyPr wrap="none" rtlCol="0">
            <a:spAutoFit/>
          </a:bodyPr>
          <a:lstStyle/>
          <a:p>
            <a:r>
              <a:rPr lang="en-US" sz="2400" b="1" dirty="0"/>
              <a:t>Does the relationship and fit output let us assume the following?</a:t>
            </a:r>
          </a:p>
        </p:txBody>
      </p:sp>
      <p:sp>
        <p:nvSpPr>
          <p:cNvPr id="4" name="TextBox 3"/>
          <p:cNvSpPr txBox="1"/>
          <p:nvPr/>
        </p:nvSpPr>
        <p:spPr>
          <a:xfrm>
            <a:off x="311856" y="2262908"/>
            <a:ext cx="288060" cy="584776"/>
          </a:xfrm>
          <a:prstGeom prst="rect">
            <a:avLst/>
          </a:prstGeom>
          <a:noFill/>
        </p:spPr>
        <p:txBody>
          <a:bodyPr wrap="none" rtlCol="0">
            <a:spAutoFit/>
          </a:bodyPr>
          <a:lstStyle/>
          <a:p>
            <a:r>
              <a:rPr lang="en-US" sz="3200" dirty="0"/>
              <a:t>I</a:t>
            </a:r>
          </a:p>
        </p:txBody>
      </p:sp>
      <p:sp>
        <p:nvSpPr>
          <p:cNvPr id="5" name="TextBox 4"/>
          <p:cNvSpPr txBox="1"/>
          <p:nvPr/>
        </p:nvSpPr>
        <p:spPr>
          <a:xfrm>
            <a:off x="311856" y="3070187"/>
            <a:ext cx="449562" cy="584776"/>
          </a:xfrm>
          <a:prstGeom prst="rect">
            <a:avLst/>
          </a:prstGeom>
          <a:noFill/>
        </p:spPr>
        <p:txBody>
          <a:bodyPr wrap="none" rtlCol="0">
            <a:spAutoFit/>
          </a:bodyPr>
          <a:lstStyle/>
          <a:p>
            <a:r>
              <a:rPr lang="en-US" sz="3200" dirty="0"/>
              <a:t>N</a:t>
            </a:r>
          </a:p>
        </p:txBody>
      </p:sp>
      <p:sp>
        <p:nvSpPr>
          <p:cNvPr id="6" name="TextBox 5"/>
          <p:cNvSpPr txBox="1"/>
          <p:nvPr/>
        </p:nvSpPr>
        <p:spPr>
          <a:xfrm>
            <a:off x="311856" y="4060978"/>
            <a:ext cx="385041" cy="584776"/>
          </a:xfrm>
          <a:prstGeom prst="rect">
            <a:avLst/>
          </a:prstGeom>
          <a:noFill/>
        </p:spPr>
        <p:txBody>
          <a:bodyPr wrap="none" rtlCol="0">
            <a:spAutoFit/>
          </a:bodyPr>
          <a:lstStyle/>
          <a:p>
            <a:r>
              <a:rPr lang="en-US" sz="3200" dirty="0"/>
              <a:t>E</a:t>
            </a:r>
          </a:p>
        </p:txBody>
      </p:sp>
      <p:sp>
        <p:nvSpPr>
          <p:cNvPr id="8" name="TextBox 7"/>
          <p:cNvSpPr txBox="1"/>
          <p:nvPr/>
        </p:nvSpPr>
        <p:spPr>
          <a:xfrm>
            <a:off x="981492" y="2355241"/>
            <a:ext cx="8300108" cy="461665"/>
          </a:xfrm>
          <a:prstGeom prst="rect">
            <a:avLst/>
          </a:prstGeom>
          <a:noFill/>
        </p:spPr>
        <p:txBody>
          <a:bodyPr wrap="none" rtlCol="0">
            <a:spAutoFit/>
          </a:bodyPr>
          <a:lstStyle/>
          <a:p>
            <a:r>
              <a:rPr lang="en-US" sz="2400" dirty="0"/>
              <a:t>Each pair of data points (</a:t>
            </a:r>
            <a:r>
              <a:rPr lang="en-US" sz="2400" dirty="0" err="1"/>
              <a:t>yi</a:t>
            </a:r>
            <a:r>
              <a:rPr lang="en-US" sz="2400" dirty="0"/>
              <a:t>, xi) are independent </a:t>
            </a:r>
            <a:r>
              <a:rPr lang="mr-IN" sz="2400" dirty="0"/>
              <a:t>–</a:t>
            </a:r>
            <a:r>
              <a:rPr lang="en-US" sz="2400" dirty="0"/>
              <a:t> </a:t>
            </a:r>
            <a:r>
              <a:rPr lang="en-US" sz="2400" dirty="0" err="1"/>
              <a:t>ie</a:t>
            </a:r>
            <a:r>
              <a:rPr lang="en-US" sz="2400" dirty="0"/>
              <a:t> uncorrelated</a:t>
            </a:r>
          </a:p>
        </p:txBody>
      </p:sp>
      <p:sp>
        <p:nvSpPr>
          <p:cNvPr id="9" name="TextBox 8"/>
          <p:cNvSpPr txBox="1"/>
          <p:nvPr/>
        </p:nvSpPr>
        <p:spPr>
          <a:xfrm>
            <a:off x="969819" y="3070187"/>
            <a:ext cx="7966364" cy="830997"/>
          </a:xfrm>
          <a:prstGeom prst="rect">
            <a:avLst/>
          </a:prstGeom>
          <a:noFill/>
        </p:spPr>
        <p:txBody>
          <a:bodyPr wrap="square" rtlCol="0">
            <a:spAutoFit/>
          </a:bodyPr>
          <a:lstStyle/>
          <a:p>
            <a:r>
              <a:rPr lang="en-GB" sz="2400" dirty="0"/>
              <a:t>The residuals at all variable of x follow a normal distribution around the fitted line of regression</a:t>
            </a:r>
            <a:endParaRPr lang="en-US" sz="2400" dirty="0"/>
          </a:p>
        </p:txBody>
      </p:sp>
      <p:sp>
        <p:nvSpPr>
          <p:cNvPr id="10" name="TextBox 9"/>
          <p:cNvSpPr txBox="1"/>
          <p:nvPr/>
        </p:nvSpPr>
        <p:spPr>
          <a:xfrm>
            <a:off x="981492" y="4153311"/>
            <a:ext cx="6667661" cy="461665"/>
          </a:xfrm>
          <a:prstGeom prst="rect">
            <a:avLst/>
          </a:prstGeom>
          <a:noFill/>
        </p:spPr>
        <p:txBody>
          <a:bodyPr wrap="none" rtlCol="0">
            <a:spAutoFit/>
          </a:bodyPr>
          <a:lstStyle/>
          <a:p>
            <a:r>
              <a:rPr lang="en-GB" sz="2400" dirty="0"/>
              <a:t>The residuals at all variable of x have equal variance</a:t>
            </a:r>
            <a:endParaRPr lang="en-US" sz="2400" dirty="0"/>
          </a:p>
        </p:txBody>
      </p:sp>
      <p:sp>
        <p:nvSpPr>
          <p:cNvPr id="14" name="TextBox 13"/>
          <p:cNvSpPr txBox="1"/>
          <p:nvPr/>
        </p:nvSpPr>
        <p:spPr>
          <a:xfrm>
            <a:off x="277091" y="1500924"/>
            <a:ext cx="418103" cy="584776"/>
          </a:xfrm>
          <a:prstGeom prst="rect">
            <a:avLst/>
          </a:prstGeom>
          <a:noFill/>
        </p:spPr>
        <p:txBody>
          <a:bodyPr wrap="square" rtlCol="0">
            <a:spAutoFit/>
          </a:bodyPr>
          <a:lstStyle/>
          <a:p>
            <a:r>
              <a:rPr lang="en-US" sz="3200" dirty="0"/>
              <a:t>L</a:t>
            </a:r>
          </a:p>
        </p:txBody>
      </p:sp>
      <p:sp>
        <p:nvSpPr>
          <p:cNvPr id="15" name="TextBox 14"/>
          <p:cNvSpPr txBox="1"/>
          <p:nvPr/>
        </p:nvSpPr>
        <p:spPr>
          <a:xfrm>
            <a:off x="946727" y="1593257"/>
            <a:ext cx="7511191" cy="461665"/>
          </a:xfrm>
          <a:prstGeom prst="rect">
            <a:avLst/>
          </a:prstGeom>
          <a:noFill/>
        </p:spPr>
        <p:txBody>
          <a:bodyPr wrap="none" rtlCol="0">
            <a:spAutoFit/>
          </a:bodyPr>
          <a:lstStyle/>
          <a:p>
            <a:r>
              <a:rPr lang="en-GB" sz="2400" dirty="0"/>
              <a:t>The input and output variables follow a linear relationship.</a:t>
            </a:r>
            <a:endParaRPr lang="en-US" sz="2400" dirty="0"/>
          </a:p>
        </p:txBody>
      </p:sp>
      <p:sp>
        <p:nvSpPr>
          <p:cNvPr id="16" name="TextBox 15"/>
          <p:cNvSpPr txBox="1"/>
          <p:nvPr/>
        </p:nvSpPr>
        <p:spPr>
          <a:xfrm>
            <a:off x="0" y="6371251"/>
            <a:ext cx="9144000" cy="486749"/>
          </a:xfrm>
          <a:prstGeom prst="rect">
            <a:avLst/>
          </a:prstGeom>
          <a:ln w="63500">
            <a:solidFill>
              <a:schemeClr val="accent6"/>
            </a:solidFill>
          </a:ln>
        </p:spPr>
        <p:style>
          <a:lnRef idx="2">
            <a:schemeClr val="accent3"/>
          </a:lnRef>
          <a:fillRef idx="1">
            <a:schemeClr val="lt1"/>
          </a:fillRef>
          <a:effectRef idx="0">
            <a:schemeClr val="accent3"/>
          </a:effectRef>
          <a:fontRef idx="minor">
            <a:schemeClr val="dk1"/>
          </a:fontRef>
        </p:style>
        <p:txBody>
          <a:bodyPr wrap="square" lIns="207718" tIns="103861" rIns="207718" bIns="103861" rtlCol="0">
            <a:spAutoFit/>
          </a:bodyPr>
          <a:lstStyle/>
          <a:p>
            <a:pPr algn="ctr"/>
            <a:r>
              <a:rPr lang="en-GB" b="1" dirty="0"/>
              <a:t>ISSU2028                                      Data Science                                  Dr Phil Lewis</a:t>
            </a:r>
          </a:p>
        </p:txBody>
      </p:sp>
      <p:sp>
        <p:nvSpPr>
          <p:cNvPr id="17" name="TextBox 16"/>
          <p:cNvSpPr txBox="1"/>
          <p:nvPr/>
        </p:nvSpPr>
        <p:spPr>
          <a:xfrm>
            <a:off x="0" y="0"/>
            <a:ext cx="9144000" cy="579082"/>
          </a:xfrm>
          <a:prstGeom prst="rect">
            <a:avLst/>
          </a:prstGeom>
          <a:ln w="63500">
            <a:solidFill>
              <a:schemeClr val="accent6"/>
            </a:solidFill>
          </a:ln>
        </p:spPr>
        <p:style>
          <a:lnRef idx="2">
            <a:schemeClr val="accent3"/>
          </a:lnRef>
          <a:fillRef idx="1">
            <a:schemeClr val="lt1"/>
          </a:fillRef>
          <a:effectRef idx="0">
            <a:schemeClr val="accent3"/>
          </a:effectRef>
          <a:fontRef idx="minor">
            <a:schemeClr val="dk1"/>
          </a:fontRef>
        </p:style>
        <p:txBody>
          <a:bodyPr wrap="square" lIns="207718" tIns="103861" rIns="207718" bIns="103861" rtlCol="0">
            <a:spAutoFit/>
          </a:bodyPr>
          <a:lstStyle/>
          <a:p>
            <a:pPr algn="ctr"/>
            <a:r>
              <a:rPr lang="en-US" sz="2400" dirty="0"/>
              <a:t>Assumptions when applying linear regression</a:t>
            </a:r>
            <a:endParaRPr lang="en-US" sz="2400" baseline="30000" dirty="0"/>
          </a:p>
        </p:txBody>
      </p:sp>
      <p:sp>
        <p:nvSpPr>
          <p:cNvPr id="18" name="TextBox 17"/>
          <p:cNvSpPr txBox="1"/>
          <p:nvPr/>
        </p:nvSpPr>
        <p:spPr>
          <a:xfrm>
            <a:off x="233218" y="4791006"/>
            <a:ext cx="7415935" cy="1200328"/>
          </a:xfrm>
          <a:prstGeom prst="rect">
            <a:avLst/>
          </a:prstGeom>
          <a:noFill/>
        </p:spPr>
        <p:txBody>
          <a:bodyPr wrap="square" rtlCol="0">
            <a:spAutoFit/>
          </a:bodyPr>
          <a:lstStyle/>
          <a:p>
            <a:r>
              <a:rPr lang="en-US" sz="2400" dirty="0">
                <a:solidFill>
                  <a:srgbClr val="FF0000"/>
                </a:solidFill>
              </a:rPr>
              <a:t>If not our</a:t>
            </a:r>
            <a:r>
              <a:rPr lang="mr-IN" sz="2400" dirty="0">
                <a:solidFill>
                  <a:srgbClr val="FF0000"/>
                </a:solidFill>
              </a:rPr>
              <a:t>…</a:t>
            </a:r>
            <a:r>
              <a:rPr lang="en-US" sz="2400" dirty="0">
                <a:solidFill>
                  <a:srgbClr val="FF0000"/>
                </a:solidFill>
              </a:rPr>
              <a:t>  predictions for the fit coefficients and 					  predictions for y when provided with x</a:t>
            </a:r>
            <a:r>
              <a:rPr lang="en-US" sz="2400" baseline="-25000" dirty="0">
                <a:solidFill>
                  <a:srgbClr val="FF0000"/>
                </a:solidFill>
              </a:rPr>
              <a:t>i</a:t>
            </a:r>
          </a:p>
          <a:p>
            <a:r>
              <a:rPr lang="en-US" sz="2400" dirty="0">
                <a:solidFill>
                  <a:srgbClr val="FF0000"/>
                </a:solidFill>
              </a:rPr>
              <a:t>			   tests of model significance</a:t>
            </a:r>
          </a:p>
        </p:txBody>
      </p:sp>
      <p:sp>
        <p:nvSpPr>
          <p:cNvPr id="19" name="Rectangle 18"/>
          <p:cNvSpPr/>
          <p:nvPr/>
        </p:nvSpPr>
        <p:spPr>
          <a:xfrm>
            <a:off x="6608202" y="5597504"/>
            <a:ext cx="2327981" cy="461665"/>
          </a:xfrm>
          <a:prstGeom prst="rect">
            <a:avLst/>
          </a:prstGeom>
        </p:spPr>
        <p:txBody>
          <a:bodyPr wrap="none">
            <a:spAutoFit/>
          </a:bodyPr>
          <a:lstStyle/>
          <a:p>
            <a:pPr lvl="0"/>
            <a:r>
              <a:rPr lang="en-US" sz="2400" dirty="0">
                <a:solidFill>
                  <a:srgbClr val="FF0000"/>
                </a:solidFill>
              </a:rPr>
              <a:t>may not be valid</a:t>
            </a:r>
          </a:p>
        </p:txBody>
      </p:sp>
    </p:spTree>
    <p:extLst>
      <p:ext uri="{BB962C8B-B14F-4D97-AF65-F5344CB8AC3E}">
        <p14:creationId xmlns:p14="http://schemas.microsoft.com/office/powerpoint/2010/main" val="1046444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453" y="605142"/>
            <a:ext cx="7037053" cy="461665"/>
          </a:xfrm>
          <a:prstGeom prst="rect">
            <a:avLst/>
          </a:prstGeom>
          <a:noFill/>
        </p:spPr>
        <p:txBody>
          <a:bodyPr wrap="none" rtlCol="0">
            <a:spAutoFit/>
          </a:bodyPr>
          <a:lstStyle/>
          <a:p>
            <a:r>
              <a:rPr lang="en-US" sz="2400" b="1" dirty="0"/>
              <a:t>Comments on validity when assumptions are violated</a:t>
            </a:r>
          </a:p>
        </p:txBody>
      </p:sp>
      <p:sp>
        <p:nvSpPr>
          <p:cNvPr id="3" name="TextBox 2"/>
          <p:cNvSpPr txBox="1"/>
          <p:nvPr/>
        </p:nvSpPr>
        <p:spPr>
          <a:xfrm>
            <a:off x="785091" y="1503803"/>
            <a:ext cx="288060" cy="584776"/>
          </a:xfrm>
          <a:prstGeom prst="rect">
            <a:avLst/>
          </a:prstGeom>
          <a:noFill/>
        </p:spPr>
        <p:txBody>
          <a:bodyPr wrap="none" rtlCol="0">
            <a:spAutoFit/>
          </a:bodyPr>
          <a:lstStyle/>
          <a:p>
            <a:r>
              <a:rPr lang="en-US" sz="3200" dirty="0"/>
              <a:t>I</a:t>
            </a:r>
          </a:p>
        </p:txBody>
      </p:sp>
      <p:sp>
        <p:nvSpPr>
          <p:cNvPr id="4" name="TextBox 3"/>
          <p:cNvSpPr txBox="1"/>
          <p:nvPr/>
        </p:nvSpPr>
        <p:spPr>
          <a:xfrm>
            <a:off x="796765" y="3766404"/>
            <a:ext cx="449562" cy="584776"/>
          </a:xfrm>
          <a:prstGeom prst="rect">
            <a:avLst/>
          </a:prstGeom>
          <a:noFill/>
        </p:spPr>
        <p:txBody>
          <a:bodyPr wrap="none" rtlCol="0">
            <a:spAutoFit/>
          </a:bodyPr>
          <a:lstStyle/>
          <a:p>
            <a:r>
              <a:rPr lang="en-US" sz="3200" dirty="0"/>
              <a:t>N</a:t>
            </a:r>
          </a:p>
        </p:txBody>
      </p:sp>
      <p:sp>
        <p:nvSpPr>
          <p:cNvPr id="5" name="TextBox 4"/>
          <p:cNvSpPr txBox="1"/>
          <p:nvPr/>
        </p:nvSpPr>
        <p:spPr>
          <a:xfrm>
            <a:off x="785091" y="2727252"/>
            <a:ext cx="385041" cy="584776"/>
          </a:xfrm>
          <a:prstGeom prst="rect">
            <a:avLst/>
          </a:prstGeom>
          <a:noFill/>
        </p:spPr>
        <p:txBody>
          <a:bodyPr wrap="none" rtlCol="0">
            <a:spAutoFit/>
          </a:bodyPr>
          <a:lstStyle/>
          <a:p>
            <a:r>
              <a:rPr lang="en-US" sz="3200" dirty="0"/>
              <a:t>E</a:t>
            </a:r>
          </a:p>
        </p:txBody>
      </p:sp>
      <p:sp>
        <p:nvSpPr>
          <p:cNvPr id="6" name="TextBox 5"/>
          <p:cNvSpPr txBox="1"/>
          <p:nvPr/>
        </p:nvSpPr>
        <p:spPr>
          <a:xfrm>
            <a:off x="1339272" y="1596136"/>
            <a:ext cx="6589815" cy="830997"/>
          </a:xfrm>
          <a:prstGeom prst="rect">
            <a:avLst/>
          </a:prstGeom>
          <a:noFill/>
        </p:spPr>
        <p:txBody>
          <a:bodyPr wrap="none" rtlCol="0">
            <a:spAutoFit/>
          </a:bodyPr>
          <a:lstStyle/>
          <a:p>
            <a:r>
              <a:rPr lang="en-US" sz="2400" dirty="0"/>
              <a:t>If our sampled measurements (</a:t>
            </a:r>
            <a:r>
              <a:rPr lang="en-US" sz="2400" dirty="0" err="1"/>
              <a:t>yi</a:t>
            </a:r>
            <a:r>
              <a:rPr lang="en-US" sz="2400" dirty="0"/>
              <a:t>, xi) are correlated</a:t>
            </a:r>
          </a:p>
          <a:p>
            <a:r>
              <a:rPr lang="en-US" sz="2400" dirty="0"/>
              <a:t>(with respect to each other, or the fit)</a:t>
            </a:r>
          </a:p>
        </p:txBody>
      </p:sp>
      <p:sp>
        <p:nvSpPr>
          <p:cNvPr id="7" name="TextBox 6"/>
          <p:cNvSpPr txBox="1"/>
          <p:nvPr/>
        </p:nvSpPr>
        <p:spPr>
          <a:xfrm>
            <a:off x="1454728" y="3766404"/>
            <a:ext cx="7484430" cy="830997"/>
          </a:xfrm>
          <a:prstGeom prst="rect">
            <a:avLst/>
          </a:prstGeom>
          <a:noFill/>
        </p:spPr>
        <p:txBody>
          <a:bodyPr wrap="square" rtlCol="0">
            <a:spAutoFit/>
          </a:bodyPr>
          <a:lstStyle/>
          <a:p>
            <a:r>
              <a:rPr lang="en-GB" sz="2400" dirty="0"/>
              <a:t>The residuals at all variable of x follow a non-normal distribution around the fitted line of regression</a:t>
            </a:r>
            <a:endParaRPr lang="en-US" sz="2400" dirty="0"/>
          </a:p>
        </p:txBody>
      </p:sp>
      <p:sp>
        <p:nvSpPr>
          <p:cNvPr id="8" name="TextBox 7"/>
          <p:cNvSpPr txBox="1"/>
          <p:nvPr/>
        </p:nvSpPr>
        <p:spPr>
          <a:xfrm>
            <a:off x="1454727" y="2750312"/>
            <a:ext cx="7001286" cy="461665"/>
          </a:xfrm>
          <a:prstGeom prst="rect">
            <a:avLst/>
          </a:prstGeom>
          <a:noFill/>
        </p:spPr>
        <p:txBody>
          <a:bodyPr wrap="none" rtlCol="0">
            <a:spAutoFit/>
          </a:bodyPr>
          <a:lstStyle/>
          <a:p>
            <a:r>
              <a:rPr lang="en-GB" sz="2400" dirty="0"/>
              <a:t>The size of the residuals are dependent on the x value.</a:t>
            </a:r>
            <a:endParaRPr lang="en-US" sz="2400" dirty="0"/>
          </a:p>
        </p:txBody>
      </p:sp>
      <p:sp>
        <p:nvSpPr>
          <p:cNvPr id="9" name="TextBox 8"/>
          <p:cNvSpPr txBox="1"/>
          <p:nvPr/>
        </p:nvSpPr>
        <p:spPr>
          <a:xfrm>
            <a:off x="1073151" y="2272939"/>
            <a:ext cx="7480083" cy="461665"/>
          </a:xfrm>
          <a:prstGeom prst="rect">
            <a:avLst/>
          </a:prstGeom>
          <a:noFill/>
        </p:spPr>
        <p:txBody>
          <a:bodyPr wrap="none" rtlCol="0">
            <a:spAutoFit/>
          </a:bodyPr>
          <a:lstStyle/>
          <a:p>
            <a:r>
              <a:rPr lang="en-US" sz="2400" dirty="0">
                <a:solidFill>
                  <a:srgbClr val="FF0000"/>
                </a:solidFill>
              </a:rPr>
              <a:t>Tests and intervals results sensitive to minor departures!!!</a:t>
            </a:r>
          </a:p>
        </p:txBody>
      </p:sp>
      <p:sp>
        <p:nvSpPr>
          <p:cNvPr id="10" name="TextBox 9"/>
          <p:cNvSpPr txBox="1"/>
          <p:nvPr/>
        </p:nvSpPr>
        <p:spPr>
          <a:xfrm>
            <a:off x="1096948" y="4552981"/>
            <a:ext cx="7329801" cy="830997"/>
          </a:xfrm>
          <a:prstGeom prst="rect">
            <a:avLst/>
          </a:prstGeom>
          <a:noFill/>
        </p:spPr>
        <p:txBody>
          <a:bodyPr wrap="none" rtlCol="0">
            <a:spAutoFit/>
          </a:bodyPr>
          <a:lstStyle/>
          <a:p>
            <a:r>
              <a:rPr lang="en-US" sz="2400" dirty="0">
                <a:solidFill>
                  <a:srgbClr val="FF0000"/>
                </a:solidFill>
              </a:rPr>
              <a:t>Tests and Intervals for fit parameters fairly robust to this.</a:t>
            </a:r>
          </a:p>
          <a:p>
            <a:r>
              <a:rPr lang="en-US" sz="2400" dirty="0">
                <a:solidFill>
                  <a:srgbClr val="FF0000"/>
                </a:solidFill>
              </a:rPr>
              <a:t>Prediction intervals for new data are sensitive to this.</a:t>
            </a:r>
          </a:p>
        </p:txBody>
      </p:sp>
      <p:sp>
        <p:nvSpPr>
          <p:cNvPr id="11" name="TextBox 10"/>
          <p:cNvSpPr txBox="1"/>
          <p:nvPr/>
        </p:nvSpPr>
        <p:spPr>
          <a:xfrm>
            <a:off x="1073151" y="3165151"/>
            <a:ext cx="7866006" cy="461665"/>
          </a:xfrm>
          <a:prstGeom prst="rect">
            <a:avLst/>
          </a:prstGeom>
          <a:noFill/>
        </p:spPr>
        <p:txBody>
          <a:bodyPr wrap="none" rtlCol="0">
            <a:spAutoFit/>
          </a:bodyPr>
          <a:lstStyle/>
          <a:p>
            <a:r>
              <a:rPr lang="en-US" sz="2400" dirty="0">
                <a:solidFill>
                  <a:srgbClr val="FF0000"/>
                </a:solidFill>
              </a:rPr>
              <a:t>Tests and intervals results sensitive to moderate departures!!</a:t>
            </a:r>
          </a:p>
        </p:txBody>
      </p:sp>
      <p:sp>
        <p:nvSpPr>
          <p:cNvPr id="13" name="TextBox 12"/>
          <p:cNvSpPr txBox="1"/>
          <p:nvPr/>
        </p:nvSpPr>
        <p:spPr>
          <a:xfrm>
            <a:off x="283041" y="1066807"/>
            <a:ext cx="2501018" cy="461665"/>
          </a:xfrm>
          <a:prstGeom prst="rect">
            <a:avLst/>
          </a:prstGeom>
          <a:noFill/>
        </p:spPr>
        <p:txBody>
          <a:bodyPr wrap="none" rtlCol="0">
            <a:spAutoFit/>
          </a:bodyPr>
          <a:lstStyle/>
          <a:p>
            <a:r>
              <a:rPr lang="en-US" sz="2400" i="1" dirty="0"/>
              <a:t>More problematic</a:t>
            </a:r>
          </a:p>
        </p:txBody>
      </p:sp>
      <p:sp>
        <p:nvSpPr>
          <p:cNvPr id="14" name="TextBox 13"/>
          <p:cNvSpPr txBox="1"/>
          <p:nvPr/>
        </p:nvSpPr>
        <p:spPr>
          <a:xfrm>
            <a:off x="283041" y="5385967"/>
            <a:ext cx="2343372" cy="461665"/>
          </a:xfrm>
          <a:prstGeom prst="rect">
            <a:avLst/>
          </a:prstGeom>
          <a:noFill/>
        </p:spPr>
        <p:txBody>
          <a:bodyPr wrap="none" rtlCol="0">
            <a:spAutoFit/>
          </a:bodyPr>
          <a:lstStyle/>
          <a:p>
            <a:r>
              <a:rPr lang="en-US" sz="2400" i="1" dirty="0"/>
              <a:t>Less problematic</a:t>
            </a:r>
          </a:p>
        </p:txBody>
      </p:sp>
      <p:sp>
        <p:nvSpPr>
          <p:cNvPr id="15" name="TextBox 14"/>
          <p:cNvSpPr txBox="1"/>
          <p:nvPr/>
        </p:nvSpPr>
        <p:spPr>
          <a:xfrm>
            <a:off x="2707414" y="5493689"/>
            <a:ext cx="6231744" cy="707886"/>
          </a:xfrm>
          <a:prstGeom prst="rect">
            <a:avLst/>
          </a:prstGeom>
          <a:noFill/>
        </p:spPr>
        <p:txBody>
          <a:bodyPr wrap="none" rtlCol="0">
            <a:spAutoFit/>
          </a:bodyPr>
          <a:lstStyle/>
          <a:p>
            <a:r>
              <a:rPr lang="en-GB" sz="2000" i="1" dirty="0">
                <a:solidFill>
                  <a:srgbClr val="FF0000"/>
                </a:solidFill>
              </a:rPr>
              <a:t>Note there is scope to make adjustments to fit and results</a:t>
            </a:r>
          </a:p>
          <a:p>
            <a:r>
              <a:rPr lang="en-GB" sz="2000" i="1" dirty="0">
                <a:solidFill>
                  <a:srgbClr val="FF0000"/>
                </a:solidFill>
              </a:rPr>
              <a:t>To account for some of these effects.</a:t>
            </a:r>
            <a:endParaRPr lang="en-US" sz="2000" i="1" dirty="0">
              <a:solidFill>
                <a:srgbClr val="FF0000"/>
              </a:solidFill>
            </a:endParaRPr>
          </a:p>
        </p:txBody>
      </p:sp>
      <p:cxnSp>
        <p:nvCxnSpPr>
          <p:cNvPr id="17" name="Straight Arrow Connector 16"/>
          <p:cNvCxnSpPr/>
          <p:nvPr/>
        </p:nvCxnSpPr>
        <p:spPr>
          <a:xfrm>
            <a:off x="283041" y="1596136"/>
            <a:ext cx="0" cy="35098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0" y="6371251"/>
            <a:ext cx="9144000" cy="486749"/>
          </a:xfrm>
          <a:prstGeom prst="rect">
            <a:avLst/>
          </a:prstGeom>
          <a:ln w="63500">
            <a:solidFill>
              <a:schemeClr val="accent6"/>
            </a:solidFill>
          </a:ln>
        </p:spPr>
        <p:style>
          <a:lnRef idx="2">
            <a:schemeClr val="accent3"/>
          </a:lnRef>
          <a:fillRef idx="1">
            <a:schemeClr val="lt1"/>
          </a:fillRef>
          <a:effectRef idx="0">
            <a:schemeClr val="accent3"/>
          </a:effectRef>
          <a:fontRef idx="minor">
            <a:schemeClr val="dk1"/>
          </a:fontRef>
        </p:style>
        <p:txBody>
          <a:bodyPr wrap="square" lIns="207718" tIns="103861" rIns="207718" bIns="103861" rtlCol="0">
            <a:spAutoFit/>
          </a:bodyPr>
          <a:lstStyle/>
          <a:p>
            <a:pPr algn="ctr"/>
            <a:r>
              <a:rPr lang="en-GB" b="1" dirty="0"/>
              <a:t>ISSU2028                                      Data Science                                  Dr Phil Lewis</a:t>
            </a:r>
          </a:p>
        </p:txBody>
      </p:sp>
      <p:sp>
        <p:nvSpPr>
          <p:cNvPr id="19" name="TextBox 18"/>
          <p:cNvSpPr txBox="1"/>
          <p:nvPr/>
        </p:nvSpPr>
        <p:spPr>
          <a:xfrm>
            <a:off x="0" y="0"/>
            <a:ext cx="9144000" cy="579082"/>
          </a:xfrm>
          <a:prstGeom prst="rect">
            <a:avLst/>
          </a:prstGeom>
          <a:ln w="63500">
            <a:solidFill>
              <a:schemeClr val="accent6"/>
            </a:solidFill>
          </a:ln>
        </p:spPr>
        <p:style>
          <a:lnRef idx="2">
            <a:schemeClr val="accent3"/>
          </a:lnRef>
          <a:fillRef idx="1">
            <a:schemeClr val="lt1"/>
          </a:fillRef>
          <a:effectRef idx="0">
            <a:schemeClr val="accent3"/>
          </a:effectRef>
          <a:fontRef idx="minor">
            <a:schemeClr val="dk1"/>
          </a:fontRef>
        </p:style>
        <p:txBody>
          <a:bodyPr wrap="square" lIns="207718" tIns="103861" rIns="207718" bIns="103861" rtlCol="0">
            <a:spAutoFit/>
          </a:bodyPr>
          <a:lstStyle/>
          <a:p>
            <a:pPr algn="ctr"/>
            <a:r>
              <a:rPr lang="en-US" sz="2400" dirty="0"/>
              <a:t>Assumptions when applying linear regression</a:t>
            </a:r>
            <a:endParaRPr lang="en-US" sz="2400" baseline="30000" dirty="0"/>
          </a:p>
        </p:txBody>
      </p:sp>
    </p:spTree>
    <p:extLst>
      <p:ext uri="{BB962C8B-B14F-4D97-AF65-F5344CB8AC3E}">
        <p14:creationId xmlns:p14="http://schemas.microsoft.com/office/powerpoint/2010/main" val="3796543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_4_-_Identifying_Specific_Problems_Using_Residual_Plots___STAT_5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2364" y="910515"/>
            <a:ext cx="6464300" cy="4241800"/>
          </a:xfrm>
          <a:prstGeom prst="rect">
            <a:avLst/>
          </a:prstGeom>
        </p:spPr>
      </p:pic>
      <p:sp>
        <p:nvSpPr>
          <p:cNvPr id="4" name="TextBox 3"/>
          <p:cNvSpPr txBox="1"/>
          <p:nvPr/>
        </p:nvSpPr>
        <p:spPr>
          <a:xfrm>
            <a:off x="785090" y="253970"/>
            <a:ext cx="4177233" cy="369332"/>
          </a:xfrm>
          <a:prstGeom prst="rect">
            <a:avLst/>
          </a:prstGeom>
          <a:noFill/>
        </p:spPr>
        <p:txBody>
          <a:bodyPr wrap="none" rtlCol="0">
            <a:spAutoFit/>
          </a:bodyPr>
          <a:lstStyle/>
          <a:p>
            <a:r>
              <a:rPr lang="en-GB" dirty="0"/>
              <a:t>Viewing problems by plotting the residuals</a:t>
            </a:r>
            <a:endParaRPr lang="en-US" dirty="0"/>
          </a:p>
        </p:txBody>
      </p:sp>
      <p:sp>
        <p:nvSpPr>
          <p:cNvPr id="5" name="TextBox 4"/>
          <p:cNvSpPr txBox="1"/>
          <p:nvPr/>
        </p:nvSpPr>
        <p:spPr>
          <a:xfrm>
            <a:off x="0" y="6371251"/>
            <a:ext cx="9144000" cy="486749"/>
          </a:xfrm>
          <a:prstGeom prst="rect">
            <a:avLst/>
          </a:prstGeom>
          <a:ln w="63500">
            <a:solidFill>
              <a:schemeClr val="accent6"/>
            </a:solidFill>
          </a:ln>
        </p:spPr>
        <p:style>
          <a:lnRef idx="2">
            <a:schemeClr val="accent3"/>
          </a:lnRef>
          <a:fillRef idx="1">
            <a:schemeClr val="lt1"/>
          </a:fillRef>
          <a:effectRef idx="0">
            <a:schemeClr val="accent3"/>
          </a:effectRef>
          <a:fontRef idx="minor">
            <a:schemeClr val="dk1"/>
          </a:fontRef>
        </p:style>
        <p:txBody>
          <a:bodyPr wrap="square" lIns="207718" tIns="103861" rIns="207718" bIns="103861" rtlCol="0">
            <a:spAutoFit/>
          </a:bodyPr>
          <a:lstStyle/>
          <a:p>
            <a:pPr algn="ctr"/>
            <a:r>
              <a:rPr lang="en-GB" b="1" dirty="0"/>
              <a:t>ISSU2028                                      Data Science                                  Dr Phil Lewis</a:t>
            </a:r>
          </a:p>
        </p:txBody>
      </p:sp>
      <p:sp>
        <p:nvSpPr>
          <p:cNvPr id="6" name="TextBox 5"/>
          <p:cNvSpPr txBox="1"/>
          <p:nvPr/>
        </p:nvSpPr>
        <p:spPr>
          <a:xfrm>
            <a:off x="0" y="0"/>
            <a:ext cx="9144000" cy="579082"/>
          </a:xfrm>
          <a:prstGeom prst="rect">
            <a:avLst/>
          </a:prstGeom>
          <a:ln w="63500">
            <a:solidFill>
              <a:schemeClr val="accent6"/>
            </a:solidFill>
          </a:ln>
        </p:spPr>
        <p:style>
          <a:lnRef idx="2">
            <a:schemeClr val="accent3"/>
          </a:lnRef>
          <a:fillRef idx="1">
            <a:schemeClr val="lt1"/>
          </a:fillRef>
          <a:effectRef idx="0">
            <a:schemeClr val="accent3"/>
          </a:effectRef>
          <a:fontRef idx="minor">
            <a:schemeClr val="dk1"/>
          </a:fontRef>
        </p:style>
        <p:txBody>
          <a:bodyPr wrap="square" lIns="207718" tIns="103861" rIns="207718" bIns="103861" rtlCol="0">
            <a:spAutoFit/>
          </a:bodyPr>
          <a:lstStyle/>
          <a:p>
            <a:pPr algn="ctr"/>
            <a:r>
              <a:rPr lang="en-US" sz="2400" dirty="0"/>
              <a:t>Viewing problems by examining residuals</a:t>
            </a:r>
            <a:endParaRPr lang="en-US" sz="2400" baseline="30000" dirty="0"/>
          </a:p>
        </p:txBody>
      </p:sp>
      <p:sp>
        <p:nvSpPr>
          <p:cNvPr id="7" name="Rectangle 6"/>
          <p:cNvSpPr/>
          <p:nvPr/>
        </p:nvSpPr>
        <p:spPr>
          <a:xfrm>
            <a:off x="342734" y="5393948"/>
            <a:ext cx="8245654" cy="646331"/>
          </a:xfrm>
          <a:prstGeom prst="rect">
            <a:avLst/>
          </a:prstGeom>
        </p:spPr>
        <p:txBody>
          <a:bodyPr wrap="none">
            <a:spAutoFit/>
          </a:bodyPr>
          <a:lstStyle/>
          <a:p>
            <a:r>
              <a:rPr lang="en-US" dirty="0">
                <a:solidFill>
                  <a:srgbClr val="FF0000"/>
                </a:solidFill>
              </a:rPr>
              <a:t>Residuals are not independent after fitting </a:t>
            </a:r>
            <a:r>
              <a:rPr lang="mr-IN" dirty="0">
                <a:solidFill>
                  <a:srgbClr val="FF0000"/>
                </a:solidFill>
              </a:rPr>
              <a:t>–</a:t>
            </a:r>
            <a:r>
              <a:rPr lang="en-US" dirty="0">
                <a:solidFill>
                  <a:srgbClr val="FF0000"/>
                </a:solidFill>
              </a:rPr>
              <a:t> either transform variables so relationship</a:t>
            </a:r>
          </a:p>
          <a:p>
            <a:r>
              <a:rPr lang="en-US" dirty="0">
                <a:solidFill>
                  <a:srgbClr val="FF0000"/>
                </a:solidFill>
              </a:rPr>
              <a:t>appears linear or use a polynomial e.g. quadratic regression.</a:t>
            </a:r>
          </a:p>
        </p:txBody>
      </p:sp>
    </p:spTree>
    <p:extLst>
      <p:ext uri="{BB962C8B-B14F-4D97-AF65-F5344CB8AC3E}">
        <p14:creationId xmlns:p14="http://schemas.microsoft.com/office/powerpoint/2010/main" val="1907249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4_4_-_Identifying_Specific_Problems_Using_Residual_Plots___STAT_5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9272" y="960894"/>
            <a:ext cx="6515100" cy="4381500"/>
          </a:xfrm>
          <a:prstGeom prst="rect">
            <a:avLst/>
          </a:prstGeom>
        </p:spPr>
      </p:pic>
      <p:sp>
        <p:nvSpPr>
          <p:cNvPr id="4" name="TextBox 3"/>
          <p:cNvSpPr txBox="1"/>
          <p:nvPr/>
        </p:nvSpPr>
        <p:spPr>
          <a:xfrm>
            <a:off x="785090" y="253970"/>
            <a:ext cx="4177233" cy="369332"/>
          </a:xfrm>
          <a:prstGeom prst="rect">
            <a:avLst/>
          </a:prstGeom>
          <a:noFill/>
        </p:spPr>
        <p:txBody>
          <a:bodyPr wrap="none" rtlCol="0">
            <a:spAutoFit/>
          </a:bodyPr>
          <a:lstStyle/>
          <a:p>
            <a:r>
              <a:rPr lang="en-GB" dirty="0"/>
              <a:t>Viewing problems by plotting the residuals</a:t>
            </a:r>
            <a:endParaRPr lang="en-US" dirty="0"/>
          </a:p>
        </p:txBody>
      </p:sp>
      <p:sp>
        <p:nvSpPr>
          <p:cNvPr id="5" name="TextBox 4"/>
          <p:cNvSpPr txBox="1"/>
          <p:nvPr/>
        </p:nvSpPr>
        <p:spPr>
          <a:xfrm>
            <a:off x="0" y="6371251"/>
            <a:ext cx="9144000" cy="486749"/>
          </a:xfrm>
          <a:prstGeom prst="rect">
            <a:avLst/>
          </a:prstGeom>
          <a:ln w="63500">
            <a:solidFill>
              <a:schemeClr val="accent6"/>
            </a:solidFill>
          </a:ln>
        </p:spPr>
        <p:style>
          <a:lnRef idx="2">
            <a:schemeClr val="accent3"/>
          </a:lnRef>
          <a:fillRef idx="1">
            <a:schemeClr val="lt1"/>
          </a:fillRef>
          <a:effectRef idx="0">
            <a:schemeClr val="accent3"/>
          </a:effectRef>
          <a:fontRef idx="minor">
            <a:schemeClr val="dk1"/>
          </a:fontRef>
        </p:style>
        <p:txBody>
          <a:bodyPr wrap="square" lIns="207718" tIns="103861" rIns="207718" bIns="103861" rtlCol="0">
            <a:spAutoFit/>
          </a:bodyPr>
          <a:lstStyle/>
          <a:p>
            <a:pPr algn="ctr"/>
            <a:r>
              <a:rPr lang="en-GB" b="1" dirty="0"/>
              <a:t>ISSU2028                                      Data Science                                  Dr Phil Lewis</a:t>
            </a:r>
          </a:p>
        </p:txBody>
      </p:sp>
      <p:sp>
        <p:nvSpPr>
          <p:cNvPr id="6" name="TextBox 5"/>
          <p:cNvSpPr txBox="1"/>
          <p:nvPr/>
        </p:nvSpPr>
        <p:spPr>
          <a:xfrm>
            <a:off x="0" y="0"/>
            <a:ext cx="9144000" cy="579082"/>
          </a:xfrm>
          <a:prstGeom prst="rect">
            <a:avLst/>
          </a:prstGeom>
          <a:ln w="63500">
            <a:solidFill>
              <a:schemeClr val="accent6"/>
            </a:solidFill>
          </a:ln>
        </p:spPr>
        <p:style>
          <a:lnRef idx="2">
            <a:schemeClr val="accent3"/>
          </a:lnRef>
          <a:fillRef idx="1">
            <a:schemeClr val="lt1"/>
          </a:fillRef>
          <a:effectRef idx="0">
            <a:schemeClr val="accent3"/>
          </a:effectRef>
          <a:fontRef idx="minor">
            <a:schemeClr val="dk1"/>
          </a:fontRef>
        </p:style>
        <p:txBody>
          <a:bodyPr wrap="square" lIns="207718" tIns="103861" rIns="207718" bIns="103861" rtlCol="0">
            <a:spAutoFit/>
          </a:bodyPr>
          <a:lstStyle/>
          <a:p>
            <a:pPr algn="ctr"/>
            <a:r>
              <a:rPr lang="en-US" sz="2400" dirty="0"/>
              <a:t>Viewing problems by examining residuals</a:t>
            </a:r>
            <a:endParaRPr lang="en-US" sz="2400" baseline="30000" dirty="0"/>
          </a:p>
        </p:txBody>
      </p:sp>
      <p:sp>
        <p:nvSpPr>
          <p:cNvPr id="7" name="Rectangle 6"/>
          <p:cNvSpPr/>
          <p:nvPr/>
        </p:nvSpPr>
        <p:spPr>
          <a:xfrm>
            <a:off x="342734" y="5393948"/>
            <a:ext cx="6480258" cy="646331"/>
          </a:xfrm>
          <a:prstGeom prst="rect">
            <a:avLst/>
          </a:prstGeom>
        </p:spPr>
        <p:txBody>
          <a:bodyPr wrap="none">
            <a:spAutoFit/>
          </a:bodyPr>
          <a:lstStyle/>
          <a:p>
            <a:r>
              <a:rPr lang="en-GB" dirty="0">
                <a:solidFill>
                  <a:srgbClr val="FF0000"/>
                </a:solidFill>
              </a:rPr>
              <a:t>Size of residuals increases with X - </a:t>
            </a:r>
            <a:r>
              <a:rPr lang="en-GB" dirty="0" err="1">
                <a:solidFill>
                  <a:srgbClr val="FF0000"/>
                </a:solidFill>
              </a:rPr>
              <a:t>heteroskedasity</a:t>
            </a:r>
            <a:endParaRPr lang="en-GB" dirty="0">
              <a:solidFill>
                <a:srgbClr val="FF0000"/>
              </a:solidFill>
            </a:endParaRPr>
          </a:p>
          <a:p>
            <a:r>
              <a:rPr lang="en-GB" dirty="0">
                <a:solidFill>
                  <a:srgbClr val="FF0000"/>
                </a:solidFill>
              </a:rPr>
              <a:t>We can test and correct our fit estimations for this (see seminar 6)</a:t>
            </a:r>
            <a:endParaRPr lang="en-US" dirty="0">
              <a:solidFill>
                <a:srgbClr val="FF0000"/>
              </a:solidFill>
            </a:endParaRPr>
          </a:p>
        </p:txBody>
      </p:sp>
    </p:spTree>
    <p:extLst>
      <p:ext uri="{BB962C8B-B14F-4D97-AF65-F5344CB8AC3E}">
        <p14:creationId xmlns:p14="http://schemas.microsoft.com/office/powerpoint/2010/main" val="3763548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_4_-_Identifying_Specific_Problems_Using_Residual_Plots___STAT_5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3205" y="623302"/>
            <a:ext cx="6540500" cy="4394200"/>
          </a:xfrm>
          <a:prstGeom prst="rect">
            <a:avLst/>
          </a:prstGeom>
        </p:spPr>
      </p:pic>
      <p:sp>
        <p:nvSpPr>
          <p:cNvPr id="3" name="TextBox 2"/>
          <p:cNvSpPr txBox="1"/>
          <p:nvPr/>
        </p:nvSpPr>
        <p:spPr>
          <a:xfrm>
            <a:off x="785090" y="253970"/>
            <a:ext cx="4177233" cy="369332"/>
          </a:xfrm>
          <a:prstGeom prst="rect">
            <a:avLst/>
          </a:prstGeom>
          <a:noFill/>
        </p:spPr>
        <p:txBody>
          <a:bodyPr wrap="none" rtlCol="0">
            <a:spAutoFit/>
          </a:bodyPr>
          <a:lstStyle/>
          <a:p>
            <a:r>
              <a:rPr lang="en-GB" dirty="0"/>
              <a:t>Viewing problems by plotting the residuals</a:t>
            </a:r>
            <a:endParaRPr lang="en-US" dirty="0"/>
          </a:p>
        </p:txBody>
      </p:sp>
      <p:sp>
        <p:nvSpPr>
          <p:cNvPr id="4" name="TextBox 3"/>
          <p:cNvSpPr txBox="1"/>
          <p:nvPr/>
        </p:nvSpPr>
        <p:spPr>
          <a:xfrm>
            <a:off x="0" y="6371251"/>
            <a:ext cx="9144000" cy="486749"/>
          </a:xfrm>
          <a:prstGeom prst="rect">
            <a:avLst/>
          </a:prstGeom>
          <a:ln w="63500">
            <a:solidFill>
              <a:schemeClr val="accent6"/>
            </a:solidFill>
          </a:ln>
        </p:spPr>
        <p:style>
          <a:lnRef idx="2">
            <a:schemeClr val="accent3"/>
          </a:lnRef>
          <a:fillRef idx="1">
            <a:schemeClr val="lt1"/>
          </a:fillRef>
          <a:effectRef idx="0">
            <a:schemeClr val="accent3"/>
          </a:effectRef>
          <a:fontRef idx="minor">
            <a:schemeClr val="dk1"/>
          </a:fontRef>
        </p:style>
        <p:txBody>
          <a:bodyPr wrap="square" lIns="207718" tIns="103861" rIns="207718" bIns="103861" rtlCol="0">
            <a:spAutoFit/>
          </a:bodyPr>
          <a:lstStyle/>
          <a:p>
            <a:pPr algn="ctr"/>
            <a:r>
              <a:rPr lang="en-GB" b="1" dirty="0"/>
              <a:t>ISSU2028                                      Data Science                                  Dr Phil Lewis</a:t>
            </a:r>
          </a:p>
        </p:txBody>
      </p:sp>
      <p:sp>
        <p:nvSpPr>
          <p:cNvPr id="5" name="TextBox 4"/>
          <p:cNvSpPr txBox="1"/>
          <p:nvPr/>
        </p:nvSpPr>
        <p:spPr>
          <a:xfrm>
            <a:off x="0" y="0"/>
            <a:ext cx="9144000" cy="579082"/>
          </a:xfrm>
          <a:prstGeom prst="rect">
            <a:avLst/>
          </a:prstGeom>
          <a:ln w="63500">
            <a:solidFill>
              <a:schemeClr val="accent6"/>
            </a:solidFill>
          </a:ln>
        </p:spPr>
        <p:style>
          <a:lnRef idx="2">
            <a:schemeClr val="accent3"/>
          </a:lnRef>
          <a:fillRef idx="1">
            <a:schemeClr val="lt1"/>
          </a:fillRef>
          <a:effectRef idx="0">
            <a:schemeClr val="accent3"/>
          </a:effectRef>
          <a:fontRef idx="minor">
            <a:schemeClr val="dk1"/>
          </a:fontRef>
        </p:style>
        <p:txBody>
          <a:bodyPr wrap="square" lIns="207718" tIns="103861" rIns="207718" bIns="103861" rtlCol="0">
            <a:spAutoFit/>
          </a:bodyPr>
          <a:lstStyle/>
          <a:p>
            <a:pPr algn="ctr"/>
            <a:r>
              <a:rPr lang="en-US" sz="2400" dirty="0"/>
              <a:t>Viewing problems by examining residuals</a:t>
            </a:r>
            <a:endParaRPr lang="en-US" sz="2400" baseline="30000" dirty="0"/>
          </a:p>
        </p:txBody>
      </p:sp>
      <p:sp>
        <p:nvSpPr>
          <p:cNvPr id="6" name="Rectangle 5"/>
          <p:cNvSpPr/>
          <p:nvPr/>
        </p:nvSpPr>
        <p:spPr>
          <a:xfrm>
            <a:off x="416009" y="5174105"/>
            <a:ext cx="6987234" cy="923330"/>
          </a:xfrm>
          <a:prstGeom prst="rect">
            <a:avLst/>
          </a:prstGeom>
        </p:spPr>
        <p:txBody>
          <a:bodyPr wrap="none">
            <a:spAutoFit/>
          </a:bodyPr>
          <a:lstStyle/>
          <a:p>
            <a:r>
              <a:rPr lang="en-GB" dirty="0">
                <a:solidFill>
                  <a:srgbClr val="FF0000"/>
                </a:solidFill>
              </a:rPr>
              <a:t>If an outlier is present it may pull the fitted line away disproportionately.</a:t>
            </a:r>
          </a:p>
          <a:p>
            <a:r>
              <a:rPr lang="en-GB" dirty="0">
                <a:solidFill>
                  <a:srgbClr val="FF0000"/>
                </a:solidFill>
              </a:rPr>
              <a:t>The other residuals then will seem to follow a linear relationship.</a:t>
            </a:r>
          </a:p>
          <a:p>
            <a:r>
              <a:rPr lang="en-GB" dirty="0">
                <a:solidFill>
                  <a:srgbClr val="FF0000"/>
                </a:solidFill>
              </a:rPr>
              <a:t>-&gt; remove the outlier and refit!</a:t>
            </a:r>
            <a:endParaRPr lang="en-US" dirty="0">
              <a:solidFill>
                <a:srgbClr val="FF0000"/>
              </a:solidFill>
            </a:endParaRPr>
          </a:p>
        </p:txBody>
      </p:sp>
    </p:spTree>
    <p:extLst>
      <p:ext uri="{BB962C8B-B14F-4D97-AF65-F5344CB8AC3E}">
        <p14:creationId xmlns:p14="http://schemas.microsoft.com/office/powerpoint/2010/main" val="3969844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_5_-_Residuals_vs__Order_Plot___STAT_5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4155" y="1111851"/>
            <a:ext cx="5452350" cy="3751812"/>
          </a:xfrm>
          <a:prstGeom prst="rect">
            <a:avLst/>
          </a:prstGeom>
        </p:spPr>
      </p:pic>
      <p:sp>
        <p:nvSpPr>
          <p:cNvPr id="3" name="TextBox 2"/>
          <p:cNvSpPr txBox="1"/>
          <p:nvPr/>
        </p:nvSpPr>
        <p:spPr>
          <a:xfrm>
            <a:off x="785090" y="253970"/>
            <a:ext cx="4177233" cy="369332"/>
          </a:xfrm>
          <a:prstGeom prst="rect">
            <a:avLst/>
          </a:prstGeom>
          <a:noFill/>
        </p:spPr>
        <p:txBody>
          <a:bodyPr wrap="none" rtlCol="0">
            <a:spAutoFit/>
          </a:bodyPr>
          <a:lstStyle/>
          <a:p>
            <a:r>
              <a:rPr lang="en-GB" dirty="0"/>
              <a:t>Viewing problems by plotting the residuals</a:t>
            </a:r>
            <a:endParaRPr lang="en-US" dirty="0"/>
          </a:p>
        </p:txBody>
      </p:sp>
      <p:sp>
        <p:nvSpPr>
          <p:cNvPr id="4" name="TextBox 3"/>
          <p:cNvSpPr txBox="1"/>
          <p:nvPr/>
        </p:nvSpPr>
        <p:spPr>
          <a:xfrm>
            <a:off x="0" y="6371251"/>
            <a:ext cx="9144000" cy="486749"/>
          </a:xfrm>
          <a:prstGeom prst="rect">
            <a:avLst/>
          </a:prstGeom>
          <a:ln w="63500">
            <a:solidFill>
              <a:schemeClr val="accent6"/>
            </a:solidFill>
          </a:ln>
        </p:spPr>
        <p:style>
          <a:lnRef idx="2">
            <a:schemeClr val="accent3"/>
          </a:lnRef>
          <a:fillRef idx="1">
            <a:schemeClr val="lt1"/>
          </a:fillRef>
          <a:effectRef idx="0">
            <a:schemeClr val="accent3"/>
          </a:effectRef>
          <a:fontRef idx="minor">
            <a:schemeClr val="dk1"/>
          </a:fontRef>
        </p:style>
        <p:txBody>
          <a:bodyPr wrap="square" lIns="207718" tIns="103861" rIns="207718" bIns="103861" rtlCol="0">
            <a:spAutoFit/>
          </a:bodyPr>
          <a:lstStyle/>
          <a:p>
            <a:pPr algn="ctr"/>
            <a:r>
              <a:rPr lang="en-GB" b="1" dirty="0"/>
              <a:t>ISSU2028                                      Data Science                                  Dr Phil Lewis</a:t>
            </a:r>
          </a:p>
        </p:txBody>
      </p:sp>
      <p:sp>
        <p:nvSpPr>
          <p:cNvPr id="5" name="TextBox 4"/>
          <p:cNvSpPr txBox="1"/>
          <p:nvPr/>
        </p:nvSpPr>
        <p:spPr>
          <a:xfrm>
            <a:off x="0" y="0"/>
            <a:ext cx="9144000" cy="579082"/>
          </a:xfrm>
          <a:prstGeom prst="rect">
            <a:avLst/>
          </a:prstGeom>
          <a:ln w="63500">
            <a:solidFill>
              <a:schemeClr val="accent6"/>
            </a:solidFill>
          </a:ln>
        </p:spPr>
        <p:style>
          <a:lnRef idx="2">
            <a:schemeClr val="accent3"/>
          </a:lnRef>
          <a:fillRef idx="1">
            <a:schemeClr val="lt1"/>
          </a:fillRef>
          <a:effectRef idx="0">
            <a:schemeClr val="accent3"/>
          </a:effectRef>
          <a:fontRef idx="minor">
            <a:schemeClr val="dk1"/>
          </a:fontRef>
        </p:style>
        <p:txBody>
          <a:bodyPr wrap="square" lIns="207718" tIns="103861" rIns="207718" bIns="103861" rtlCol="0">
            <a:spAutoFit/>
          </a:bodyPr>
          <a:lstStyle/>
          <a:p>
            <a:pPr algn="ctr"/>
            <a:r>
              <a:rPr lang="en-US" sz="2400" dirty="0"/>
              <a:t>Viewing problems by examining residuals</a:t>
            </a:r>
            <a:endParaRPr lang="en-US" sz="2400" baseline="30000" dirty="0"/>
          </a:p>
        </p:txBody>
      </p:sp>
      <p:sp>
        <p:nvSpPr>
          <p:cNvPr id="6" name="Rectangle 5"/>
          <p:cNvSpPr/>
          <p:nvPr/>
        </p:nvSpPr>
        <p:spPr>
          <a:xfrm>
            <a:off x="342734" y="4932283"/>
            <a:ext cx="8401311" cy="1200329"/>
          </a:xfrm>
          <a:prstGeom prst="rect">
            <a:avLst/>
          </a:prstGeom>
        </p:spPr>
        <p:txBody>
          <a:bodyPr wrap="square">
            <a:spAutoFit/>
          </a:bodyPr>
          <a:lstStyle/>
          <a:p>
            <a:r>
              <a:rPr lang="en-GB" dirty="0">
                <a:solidFill>
                  <a:srgbClr val="FF0000"/>
                </a:solidFill>
              </a:rPr>
              <a:t>Sometimes there will be a drift over time. (e.g. if some unaccounted variable gradually changes  e.g. we lose an inch of height from the time we wake up to the time we go to bed as our spine compresses. Therefore if we spent all day measuring heights, those measured in the morning would on average be higher!</a:t>
            </a:r>
            <a:endParaRPr lang="en-US" dirty="0">
              <a:solidFill>
                <a:srgbClr val="FF0000"/>
              </a:solidFill>
            </a:endParaRPr>
          </a:p>
        </p:txBody>
      </p:sp>
    </p:spTree>
    <p:extLst>
      <p:ext uri="{BB962C8B-B14F-4D97-AF65-F5344CB8AC3E}">
        <p14:creationId xmlns:p14="http://schemas.microsoft.com/office/powerpoint/2010/main" val="4154547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_6_-_Normal_Probability_Plot_of_Residuals___STAT_5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468582"/>
            <a:ext cx="4122827" cy="3985399"/>
          </a:xfrm>
          <a:prstGeom prst="rect">
            <a:avLst/>
          </a:prstGeom>
        </p:spPr>
      </p:pic>
      <p:pic>
        <p:nvPicPr>
          <p:cNvPr id="3" name="Picture 2" descr="4_6_-_Normal_Probability_Plot_of_Residuals___STAT_5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455" y="1557482"/>
            <a:ext cx="4019756" cy="3905233"/>
          </a:xfrm>
          <a:prstGeom prst="rect">
            <a:avLst/>
          </a:prstGeom>
        </p:spPr>
      </p:pic>
      <p:sp>
        <p:nvSpPr>
          <p:cNvPr id="4" name="TextBox 3"/>
          <p:cNvSpPr txBox="1"/>
          <p:nvPr/>
        </p:nvSpPr>
        <p:spPr>
          <a:xfrm>
            <a:off x="785090" y="253970"/>
            <a:ext cx="4177233" cy="369332"/>
          </a:xfrm>
          <a:prstGeom prst="rect">
            <a:avLst/>
          </a:prstGeom>
          <a:noFill/>
        </p:spPr>
        <p:txBody>
          <a:bodyPr wrap="none" rtlCol="0">
            <a:spAutoFit/>
          </a:bodyPr>
          <a:lstStyle/>
          <a:p>
            <a:r>
              <a:rPr lang="en-GB" dirty="0"/>
              <a:t>Viewing problems by plotting the residuals</a:t>
            </a:r>
            <a:endParaRPr lang="en-US" dirty="0"/>
          </a:p>
        </p:txBody>
      </p:sp>
      <p:sp>
        <p:nvSpPr>
          <p:cNvPr id="5" name="TextBox 4"/>
          <p:cNvSpPr txBox="1"/>
          <p:nvPr/>
        </p:nvSpPr>
        <p:spPr>
          <a:xfrm>
            <a:off x="0" y="6371251"/>
            <a:ext cx="9144000" cy="486749"/>
          </a:xfrm>
          <a:prstGeom prst="rect">
            <a:avLst/>
          </a:prstGeom>
          <a:ln w="63500">
            <a:solidFill>
              <a:schemeClr val="accent6"/>
            </a:solidFill>
          </a:ln>
        </p:spPr>
        <p:style>
          <a:lnRef idx="2">
            <a:schemeClr val="accent3"/>
          </a:lnRef>
          <a:fillRef idx="1">
            <a:schemeClr val="lt1"/>
          </a:fillRef>
          <a:effectRef idx="0">
            <a:schemeClr val="accent3"/>
          </a:effectRef>
          <a:fontRef idx="minor">
            <a:schemeClr val="dk1"/>
          </a:fontRef>
        </p:style>
        <p:txBody>
          <a:bodyPr wrap="square" lIns="207718" tIns="103861" rIns="207718" bIns="103861" rtlCol="0">
            <a:spAutoFit/>
          </a:bodyPr>
          <a:lstStyle/>
          <a:p>
            <a:pPr algn="ctr"/>
            <a:r>
              <a:rPr lang="en-GB" b="1" dirty="0"/>
              <a:t>ISSU2028                                      Data Science                                  Dr Phil Lewis</a:t>
            </a:r>
          </a:p>
        </p:txBody>
      </p:sp>
      <p:sp>
        <p:nvSpPr>
          <p:cNvPr id="6" name="TextBox 5"/>
          <p:cNvSpPr txBox="1"/>
          <p:nvPr/>
        </p:nvSpPr>
        <p:spPr>
          <a:xfrm>
            <a:off x="0" y="0"/>
            <a:ext cx="9144000" cy="579082"/>
          </a:xfrm>
          <a:prstGeom prst="rect">
            <a:avLst/>
          </a:prstGeom>
          <a:ln w="63500">
            <a:solidFill>
              <a:schemeClr val="accent6"/>
            </a:solidFill>
          </a:ln>
        </p:spPr>
        <p:style>
          <a:lnRef idx="2">
            <a:schemeClr val="accent3"/>
          </a:lnRef>
          <a:fillRef idx="1">
            <a:schemeClr val="lt1"/>
          </a:fillRef>
          <a:effectRef idx="0">
            <a:schemeClr val="accent3"/>
          </a:effectRef>
          <a:fontRef idx="minor">
            <a:schemeClr val="dk1"/>
          </a:fontRef>
        </p:style>
        <p:txBody>
          <a:bodyPr wrap="square" lIns="207718" tIns="103861" rIns="207718" bIns="103861" rtlCol="0">
            <a:spAutoFit/>
          </a:bodyPr>
          <a:lstStyle/>
          <a:p>
            <a:pPr algn="ctr"/>
            <a:r>
              <a:rPr lang="en-US" sz="2400" dirty="0"/>
              <a:t>Viewing problems by examining residuals</a:t>
            </a:r>
            <a:endParaRPr lang="en-US" sz="2400" baseline="30000" dirty="0"/>
          </a:p>
        </p:txBody>
      </p:sp>
      <p:sp>
        <p:nvSpPr>
          <p:cNvPr id="7" name="Rectangle 6"/>
          <p:cNvSpPr/>
          <p:nvPr/>
        </p:nvSpPr>
        <p:spPr>
          <a:xfrm>
            <a:off x="342734" y="911151"/>
            <a:ext cx="8352093" cy="646331"/>
          </a:xfrm>
          <a:prstGeom prst="rect">
            <a:avLst/>
          </a:prstGeom>
        </p:spPr>
        <p:txBody>
          <a:bodyPr wrap="square">
            <a:spAutoFit/>
          </a:bodyPr>
          <a:lstStyle/>
          <a:p>
            <a:r>
              <a:rPr lang="en-GB" dirty="0">
                <a:solidFill>
                  <a:srgbClr val="FF0000"/>
                </a:solidFill>
              </a:rPr>
              <a:t>To inspect whether it is reasonable to assume that the residuals are normally distributed we can plot a histogram or Q-Q (quantile-quantile plot)</a:t>
            </a:r>
          </a:p>
        </p:txBody>
      </p:sp>
      <p:sp>
        <p:nvSpPr>
          <p:cNvPr id="8" name="Rectangle 7"/>
          <p:cNvSpPr/>
          <p:nvPr/>
        </p:nvSpPr>
        <p:spPr>
          <a:xfrm>
            <a:off x="327049" y="5447921"/>
            <a:ext cx="8587970" cy="923330"/>
          </a:xfrm>
          <a:prstGeom prst="rect">
            <a:avLst/>
          </a:prstGeom>
        </p:spPr>
        <p:txBody>
          <a:bodyPr wrap="square">
            <a:spAutoFit/>
          </a:bodyPr>
          <a:lstStyle/>
          <a:p>
            <a:r>
              <a:rPr lang="en-US" dirty="0">
                <a:solidFill>
                  <a:srgbClr val="FF0000"/>
                </a:solidFill>
              </a:rPr>
              <a:t>A normal distribution will lie on the y=x line on a Q-Q plot. Note in extremes of the plot that correspond to the tails of the </a:t>
            </a:r>
            <a:r>
              <a:rPr lang="en-US" dirty="0" err="1">
                <a:solidFill>
                  <a:srgbClr val="FF0000"/>
                </a:solidFill>
              </a:rPr>
              <a:t>distb</a:t>
            </a:r>
            <a:r>
              <a:rPr lang="en-US" dirty="0">
                <a:solidFill>
                  <a:srgbClr val="FF0000"/>
                </a:solidFill>
              </a:rPr>
              <a:t> we often see deviations as only a few values are in the extremes.</a:t>
            </a:r>
          </a:p>
        </p:txBody>
      </p:sp>
    </p:spTree>
    <p:extLst>
      <p:ext uri="{BB962C8B-B14F-4D97-AF65-F5344CB8AC3E}">
        <p14:creationId xmlns:p14="http://schemas.microsoft.com/office/powerpoint/2010/main" val="1829477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4_6_-_Normal_Probability_Plot_of_Residuals___STAT_5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69555"/>
            <a:ext cx="4241800" cy="4279900"/>
          </a:xfrm>
          <a:prstGeom prst="rect">
            <a:avLst/>
          </a:prstGeom>
        </p:spPr>
      </p:pic>
      <p:pic>
        <p:nvPicPr>
          <p:cNvPr id="4" name="Picture 3" descr="4_6_-_Normal_Probability_Plot_of_Residuals___STAT_5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7273" y="1007919"/>
            <a:ext cx="4559300" cy="4279900"/>
          </a:xfrm>
          <a:prstGeom prst="rect">
            <a:avLst/>
          </a:prstGeom>
        </p:spPr>
      </p:pic>
      <p:sp>
        <p:nvSpPr>
          <p:cNvPr id="5" name="TextBox 4"/>
          <p:cNvSpPr txBox="1"/>
          <p:nvPr/>
        </p:nvSpPr>
        <p:spPr>
          <a:xfrm>
            <a:off x="785090" y="253970"/>
            <a:ext cx="4177233" cy="369332"/>
          </a:xfrm>
          <a:prstGeom prst="rect">
            <a:avLst/>
          </a:prstGeom>
          <a:noFill/>
        </p:spPr>
        <p:txBody>
          <a:bodyPr wrap="none" rtlCol="0">
            <a:spAutoFit/>
          </a:bodyPr>
          <a:lstStyle/>
          <a:p>
            <a:r>
              <a:rPr lang="en-GB" dirty="0"/>
              <a:t>Viewing problems by plotting the residuals</a:t>
            </a:r>
            <a:endParaRPr lang="en-US" dirty="0"/>
          </a:p>
        </p:txBody>
      </p:sp>
      <p:sp>
        <p:nvSpPr>
          <p:cNvPr id="6" name="TextBox 5"/>
          <p:cNvSpPr txBox="1"/>
          <p:nvPr/>
        </p:nvSpPr>
        <p:spPr>
          <a:xfrm>
            <a:off x="0" y="6371251"/>
            <a:ext cx="9144000" cy="486749"/>
          </a:xfrm>
          <a:prstGeom prst="rect">
            <a:avLst/>
          </a:prstGeom>
          <a:ln w="63500">
            <a:solidFill>
              <a:schemeClr val="accent6"/>
            </a:solidFill>
          </a:ln>
        </p:spPr>
        <p:style>
          <a:lnRef idx="2">
            <a:schemeClr val="accent3"/>
          </a:lnRef>
          <a:fillRef idx="1">
            <a:schemeClr val="lt1"/>
          </a:fillRef>
          <a:effectRef idx="0">
            <a:schemeClr val="accent3"/>
          </a:effectRef>
          <a:fontRef idx="minor">
            <a:schemeClr val="dk1"/>
          </a:fontRef>
        </p:style>
        <p:txBody>
          <a:bodyPr wrap="square" lIns="207718" tIns="103861" rIns="207718" bIns="103861" rtlCol="0">
            <a:spAutoFit/>
          </a:bodyPr>
          <a:lstStyle/>
          <a:p>
            <a:pPr algn="ctr"/>
            <a:r>
              <a:rPr lang="en-GB" b="1" dirty="0"/>
              <a:t>ISSU2028                                      Data Science                                  Dr Phil Lewis</a:t>
            </a:r>
          </a:p>
        </p:txBody>
      </p:sp>
      <p:sp>
        <p:nvSpPr>
          <p:cNvPr id="7" name="TextBox 6"/>
          <p:cNvSpPr txBox="1"/>
          <p:nvPr/>
        </p:nvSpPr>
        <p:spPr>
          <a:xfrm>
            <a:off x="0" y="0"/>
            <a:ext cx="9144000" cy="579082"/>
          </a:xfrm>
          <a:prstGeom prst="rect">
            <a:avLst/>
          </a:prstGeom>
          <a:ln w="63500">
            <a:solidFill>
              <a:schemeClr val="accent6"/>
            </a:solidFill>
          </a:ln>
        </p:spPr>
        <p:style>
          <a:lnRef idx="2">
            <a:schemeClr val="accent3"/>
          </a:lnRef>
          <a:fillRef idx="1">
            <a:schemeClr val="lt1"/>
          </a:fillRef>
          <a:effectRef idx="0">
            <a:schemeClr val="accent3"/>
          </a:effectRef>
          <a:fontRef idx="minor">
            <a:schemeClr val="dk1"/>
          </a:fontRef>
        </p:style>
        <p:txBody>
          <a:bodyPr wrap="square" lIns="207718" tIns="103861" rIns="207718" bIns="103861" rtlCol="0">
            <a:spAutoFit/>
          </a:bodyPr>
          <a:lstStyle/>
          <a:p>
            <a:pPr algn="ctr"/>
            <a:r>
              <a:rPr lang="en-US" sz="2400" dirty="0"/>
              <a:t>Viewing problems by examining residuals</a:t>
            </a:r>
            <a:endParaRPr lang="en-US" sz="2400" baseline="30000" dirty="0"/>
          </a:p>
        </p:txBody>
      </p:sp>
      <p:sp>
        <p:nvSpPr>
          <p:cNvPr id="9" name="Rectangle 8"/>
          <p:cNvSpPr/>
          <p:nvPr/>
        </p:nvSpPr>
        <p:spPr>
          <a:xfrm>
            <a:off x="327049" y="5447921"/>
            <a:ext cx="8587970" cy="646331"/>
          </a:xfrm>
          <a:prstGeom prst="rect">
            <a:avLst/>
          </a:prstGeom>
        </p:spPr>
        <p:txBody>
          <a:bodyPr wrap="square">
            <a:spAutoFit/>
          </a:bodyPr>
          <a:lstStyle/>
          <a:p>
            <a:r>
              <a:rPr lang="en-US" dirty="0">
                <a:solidFill>
                  <a:srgbClr val="FF0000"/>
                </a:solidFill>
              </a:rPr>
              <a:t>Here the distribution of residual is skewed (large tail on RHS)</a:t>
            </a:r>
          </a:p>
          <a:p>
            <a:r>
              <a:rPr lang="en-US" dirty="0">
                <a:solidFill>
                  <a:srgbClr val="FF0000"/>
                </a:solidFill>
              </a:rPr>
              <a:t>The result is that the Q-Q plot deviates from y=x line.</a:t>
            </a:r>
          </a:p>
        </p:txBody>
      </p:sp>
    </p:spTree>
    <p:extLst>
      <p:ext uri="{BB962C8B-B14F-4D97-AF65-F5344CB8AC3E}">
        <p14:creationId xmlns:p14="http://schemas.microsoft.com/office/powerpoint/2010/main" val="4090093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25984"/>
            <a:ext cx="9144000" cy="455972"/>
          </a:xfrm>
          <a:prstGeom prst="rect">
            <a:avLst/>
          </a:prstGeom>
          <a:ln w="63500">
            <a:solidFill>
              <a:schemeClr val="accent6"/>
            </a:solidFill>
          </a:ln>
        </p:spPr>
        <p:style>
          <a:lnRef idx="2">
            <a:schemeClr val="accent3"/>
          </a:lnRef>
          <a:fillRef idx="1">
            <a:schemeClr val="lt1"/>
          </a:fillRef>
          <a:effectRef idx="0">
            <a:schemeClr val="accent3"/>
          </a:effectRef>
          <a:fontRef idx="minor">
            <a:schemeClr val="dk1"/>
          </a:fontRef>
        </p:style>
        <p:txBody>
          <a:bodyPr wrap="square" lIns="207718" tIns="103861" rIns="207718" bIns="103861" rtlCol="0">
            <a:spAutoFit/>
          </a:bodyPr>
          <a:lstStyle/>
          <a:p>
            <a:pPr algn="ctr"/>
            <a:endParaRPr lang="en-US" sz="2400" baseline="30000" dirty="0"/>
          </a:p>
        </p:txBody>
      </p:sp>
      <p:sp>
        <p:nvSpPr>
          <p:cNvPr id="5" name="TextBox 4"/>
          <p:cNvSpPr txBox="1"/>
          <p:nvPr/>
        </p:nvSpPr>
        <p:spPr>
          <a:xfrm>
            <a:off x="3297388" y="69304"/>
            <a:ext cx="2549224" cy="369332"/>
          </a:xfrm>
          <a:prstGeom prst="rect">
            <a:avLst/>
          </a:prstGeom>
          <a:noFill/>
        </p:spPr>
        <p:txBody>
          <a:bodyPr wrap="none" rtlCol="0">
            <a:spAutoFit/>
          </a:bodyPr>
          <a:lstStyle/>
          <a:p>
            <a:r>
              <a:rPr lang="en-GB" dirty="0"/>
              <a:t>Checking for Linear trend</a:t>
            </a:r>
            <a:endParaRPr lang="en-US" dirty="0"/>
          </a:p>
        </p:txBody>
      </p:sp>
      <p:sp>
        <p:nvSpPr>
          <p:cNvPr id="6" name="TextBox 5"/>
          <p:cNvSpPr txBox="1"/>
          <p:nvPr/>
        </p:nvSpPr>
        <p:spPr>
          <a:xfrm>
            <a:off x="0" y="6371251"/>
            <a:ext cx="9144000" cy="486749"/>
          </a:xfrm>
          <a:prstGeom prst="rect">
            <a:avLst/>
          </a:prstGeom>
          <a:ln w="63500">
            <a:solidFill>
              <a:schemeClr val="accent6"/>
            </a:solidFill>
          </a:ln>
        </p:spPr>
        <p:style>
          <a:lnRef idx="2">
            <a:schemeClr val="accent3"/>
          </a:lnRef>
          <a:fillRef idx="1">
            <a:schemeClr val="lt1"/>
          </a:fillRef>
          <a:effectRef idx="0">
            <a:schemeClr val="accent3"/>
          </a:effectRef>
          <a:fontRef idx="minor">
            <a:schemeClr val="dk1"/>
          </a:fontRef>
        </p:style>
        <p:txBody>
          <a:bodyPr wrap="square" lIns="207718" tIns="103861" rIns="207718" bIns="103861" rtlCol="0">
            <a:spAutoFit/>
          </a:bodyPr>
          <a:lstStyle/>
          <a:p>
            <a:pPr algn="ctr"/>
            <a:r>
              <a:rPr lang="en-GB" b="1" dirty="0"/>
              <a:t>ISSU2028                                      Data Science                                  Dr Phil Lewis</a:t>
            </a:r>
          </a:p>
        </p:txBody>
      </p:sp>
      <p:sp>
        <p:nvSpPr>
          <p:cNvPr id="2" name="Rectangle 1">
            <a:extLst>
              <a:ext uri="{FF2B5EF4-FFF2-40B4-BE49-F238E27FC236}">
                <a16:creationId xmlns:a16="http://schemas.microsoft.com/office/drawing/2014/main" id="{C2682E58-F026-9C4D-A8A1-5E808D497467}"/>
              </a:ext>
            </a:extLst>
          </p:cNvPr>
          <p:cNvSpPr>
            <a:spLocks noChangeArrowheads="1"/>
          </p:cNvSpPr>
          <p:nvPr/>
        </p:nvSpPr>
        <p:spPr bwMode="auto">
          <a:xfrm>
            <a:off x="390323" y="717451"/>
            <a:ext cx="7055506" cy="1061805"/>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7617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err="1">
                <a:ln>
                  <a:noFill/>
                </a:ln>
                <a:solidFill>
                  <a:srgbClr val="555555"/>
                </a:solidFill>
                <a:effectLst/>
                <a:latin typeface="Inconsolata"/>
              </a:rPr>
              <a:t>scatter.smooth</a:t>
            </a:r>
            <a:r>
              <a:rPr kumimoji="0" lang="en-US" altLang="en-US" b="0" i="0" u="none" strike="noStrike" cap="none" normalizeH="0" baseline="0" dirty="0">
                <a:ln>
                  <a:noFill/>
                </a:ln>
                <a:solidFill>
                  <a:srgbClr val="333333"/>
                </a:solidFill>
                <a:effectLst/>
                <a:latin typeface="Inconsolata"/>
              </a:rPr>
              <a:t>(</a:t>
            </a:r>
            <a:r>
              <a:rPr kumimoji="0" lang="en-US" altLang="en-US" b="0" i="0" u="none" strike="noStrike" cap="none" normalizeH="0" baseline="0" dirty="0">
                <a:ln>
                  <a:noFill/>
                </a:ln>
                <a:solidFill>
                  <a:srgbClr val="902000"/>
                </a:solidFill>
                <a:effectLst/>
                <a:latin typeface="Inconsolata"/>
              </a:rPr>
              <a:t>x=</a:t>
            </a:r>
            <a:r>
              <a:rPr kumimoji="0" lang="en-US" altLang="en-US" b="0" i="0" u="none" strike="noStrike" cap="none" normalizeH="0" baseline="0" dirty="0" err="1">
                <a:ln>
                  <a:noFill/>
                </a:ln>
                <a:solidFill>
                  <a:srgbClr val="333333"/>
                </a:solidFill>
                <a:effectLst/>
                <a:latin typeface="Inconsolata"/>
              </a:rPr>
              <a:t>cars$speed</a:t>
            </a:r>
            <a:r>
              <a:rPr kumimoji="0" lang="en-US" altLang="en-US" b="0" i="0" u="none" strike="noStrike" cap="none" normalizeH="0" baseline="0" dirty="0">
                <a:ln>
                  <a:noFill/>
                </a:ln>
                <a:solidFill>
                  <a:srgbClr val="333333"/>
                </a:solidFill>
                <a:effectLst/>
                <a:latin typeface="Inconsolata"/>
              </a:rPr>
              <a:t>, </a:t>
            </a:r>
            <a:r>
              <a:rPr kumimoji="0" lang="en-US" altLang="en-US" b="0" i="0" u="none" strike="noStrike" cap="none" normalizeH="0" baseline="0" dirty="0">
                <a:ln>
                  <a:noFill/>
                </a:ln>
                <a:solidFill>
                  <a:srgbClr val="902000"/>
                </a:solidFill>
                <a:effectLst/>
                <a:latin typeface="Inconsolata"/>
              </a:rPr>
              <a:t>y=</a:t>
            </a:r>
            <a:r>
              <a:rPr kumimoji="0" lang="en-US" altLang="en-US" b="0" i="0" u="none" strike="noStrike" cap="none" normalizeH="0" baseline="0" dirty="0" err="1">
                <a:ln>
                  <a:noFill/>
                </a:ln>
                <a:solidFill>
                  <a:srgbClr val="333333"/>
                </a:solidFill>
                <a:effectLst/>
                <a:latin typeface="Inconsolata"/>
              </a:rPr>
              <a:t>cars$dist</a:t>
            </a:r>
            <a:r>
              <a:rPr kumimoji="0" lang="en-US" altLang="en-US" b="0" i="0" u="none" strike="noStrike" cap="none" normalizeH="0" baseline="0" dirty="0">
                <a:ln>
                  <a:noFill/>
                </a:ln>
                <a:solidFill>
                  <a:srgbClr val="333333"/>
                </a:solidFill>
                <a:effectLst/>
                <a:latin typeface="Inconsolata"/>
              </a:rPr>
              <a:t>, </a:t>
            </a:r>
            <a:r>
              <a:rPr kumimoji="0" lang="en-US" altLang="en-US" b="0" i="0" u="none" strike="noStrike" cap="none" normalizeH="0" baseline="0" dirty="0">
                <a:ln>
                  <a:noFill/>
                </a:ln>
                <a:solidFill>
                  <a:srgbClr val="902000"/>
                </a:solidFill>
                <a:effectLst/>
                <a:latin typeface="Inconsolata"/>
              </a:rPr>
              <a:t>main=</a:t>
            </a:r>
            <a:r>
              <a:rPr kumimoji="0" lang="en-US" altLang="en-US" b="0" i="0" u="none" strike="noStrike" cap="none" normalizeH="0" baseline="0" dirty="0">
                <a:ln>
                  <a:noFill/>
                </a:ln>
                <a:solidFill>
                  <a:srgbClr val="DD1144"/>
                </a:solidFill>
                <a:effectLst/>
                <a:latin typeface="Inconsolata"/>
              </a:rPr>
              <a:t>"</a:t>
            </a:r>
            <a:r>
              <a:rPr kumimoji="0" lang="en-US" altLang="en-US" b="0" i="0" u="none" strike="noStrike" cap="none" normalizeH="0" baseline="0" dirty="0" err="1">
                <a:ln>
                  <a:noFill/>
                </a:ln>
                <a:solidFill>
                  <a:srgbClr val="DD1144"/>
                </a:solidFill>
                <a:effectLst/>
                <a:latin typeface="Inconsolata"/>
              </a:rPr>
              <a:t>Dist</a:t>
            </a:r>
            <a:r>
              <a:rPr kumimoji="0" lang="en-US" altLang="en-US" b="0" i="0" u="none" strike="noStrike" cap="none" normalizeH="0" baseline="0" dirty="0">
                <a:ln>
                  <a:noFill/>
                </a:ln>
                <a:solidFill>
                  <a:srgbClr val="DD1144"/>
                </a:solidFill>
                <a:effectLst/>
                <a:latin typeface="Inconsolata"/>
              </a:rPr>
              <a:t> ~ Speed"</a:t>
            </a:r>
            <a:r>
              <a:rPr kumimoji="0" lang="en-US" altLang="en-US" b="0" i="0" u="none" strike="noStrike" cap="none" normalizeH="0" baseline="0" dirty="0">
                <a:ln>
                  <a:noFill/>
                </a:ln>
                <a:solidFill>
                  <a:srgbClr val="333333"/>
                </a:solidFill>
                <a:effectLst/>
                <a:latin typeface="Inconsolata"/>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rgbClr val="888888"/>
                </a:solidFill>
                <a:effectLst/>
                <a:latin typeface="Inconsolata"/>
              </a:rPr>
              <a:t># scatterplot with smoothed line can show trend in “cloud” of points</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333333"/>
                </a:solidFill>
                <a:effectLst/>
                <a:latin typeface="Helvetica Neue" panose="02000503000000020004" pitchFamily="2" charset="0"/>
              </a:rPr>
              <a:t>  </a:t>
            </a:r>
            <a:endParaRPr kumimoji="0" lang="en-US" altLang="en-US" sz="88300" b="0" i="0" u="none" strike="noStrike" cap="none" normalizeH="0" baseline="0" dirty="0">
              <a:ln>
                <a:noFill/>
              </a:ln>
              <a:solidFill>
                <a:srgbClr val="333333"/>
              </a:solidFill>
              <a:effectLst/>
              <a:latin typeface="Helvetica Neue" panose="02000503000000020004" pitchFamily="2" charset="0"/>
            </a:endParaRPr>
          </a:p>
        </p:txBody>
      </p:sp>
      <p:pic>
        <p:nvPicPr>
          <p:cNvPr id="1026" name="Picture 2" descr="http://r-statistics.co/screenshots/dist-speed-scatterplot.png">
            <a:extLst>
              <a:ext uri="{FF2B5EF4-FFF2-40B4-BE49-F238E27FC236}">
                <a16:creationId xmlns:a16="http://schemas.microsoft.com/office/drawing/2014/main" id="{1166DCE8-32BD-344E-B366-0DDC632FDEA0}"/>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64821" y="1070753"/>
            <a:ext cx="6705600" cy="47117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F7DFCBE5-0E80-5B4A-BF1C-65CDDC4DBE74}"/>
              </a:ext>
            </a:extLst>
          </p:cNvPr>
          <p:cNvSpPr/>
          <p:nvPr/>
        </p:nvSpPr>
        <p:spPr>
          <a:xfrm>
            <a:off x="3248324" y="5892186"/>
            <a:ext cx="7285512" cy="369332"/>
          </a:xfrm>
          <a:prstGeom prst="rect">
            <a:avLst/>
          </a:prstGeom>
        </p:spPr>
        <p:txBody>
          <a:bodyPr wrap="square">
            <a:spAutoFit/>
          </a:bodyPr>
          <a:lstStyle/>
          <a:p>
            <a:r>
              <a:rPr lang="en-US" dirty="0"/>
              <a:t>http://r-</a:t>
            </a:r>
            <a:r>
              <a:rPr lang="en-US" dirty="0" err="1"/>
              <a:t>statistics.co</a:t>
            </a:r>
            <a:r>
              <a:rPr lang="en-US" dirty="0"/>
              <a:t>/Assumptions-of-Linear-</a:t>
            </a:r>
            <a:r>
              <a:rPr lang="en-US" dirty="0" err="1"/>
              <a:t>Regression.html</a:t>
            </a:r>
            <a:endParaRPr lang="en-US" dirty="0"/>
          </a:p>
        </p:txBody>
      </p:sp>
    </p:spTree>
    <p:extLst>
      <p:ext uri="{BB962C8B-B14F-4D97-AF65-F5344CB8AC3E}">
        <p14:creationId xmlns:p14="http://schemas.microsoft.com/office/powerpoint/2010/main" val="37865834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5090" y="253970"/>
            <a:ext cx="4177233" cy="369332"/>
          </a:xfrm>
          <a:prstGeom prst="rect">
            <a:avLst/>
          </a:prstGeom>
          <a:noFill/>
        </p:spPr>
        <p:txBody>
          <a:bodyPr wrap="none" rtlCol="0">
            <a:spAutoFit/>
          </a:bodyPr>
          <a:lstStyle/>
          <a:p>
            <a:r>
              <a:rPr lang="en-GB" dirty="0"/>
              <a:t>Viewing problems by plotting the residuals</a:t>
            </a:r>
            <a:endParaRPr lang="en-US" dirty="0"/>
          </a:p>
        </p:txBody>
      </p:sp>
      <p:sp>
        <p:nvSpPr>
          <p:cNvPr id="6" name="TextBox 5"/>
          <p:cNvSpPr txBox="1"/>
          <p:nvPr/>
        </p:nvSpPr>
        <p:spPr>
          <a:xfrm>
            <a:off x="0" y="6371251"/>
            <a:ext cx="9144000" cy="486749"/>
          </a:xfrm>
          <a:prstGeom prst="rect">
            <a:avLst/>
          </a:prstGeom>
          <a:ln w="63500">
            <a:solidFill>
              <a:schemeClr val="accent6"/>
            </a:solidFill>
          </a:ln>
        </p:spPr>
        <p:style>
          <a:lnRef idx="2">
            <a:schemeClr val="accent3"/>
          </a:lnRef>
          <a:fillRef idx="1">
            <a:schemeClr val="lt1"/>
          </a:fillRef>
          <a:effectRef idx="0">
            <a:schemeClr val="accent3"/>
          </a:effectRef>
          <a:fontRef idx="minor">
            <a:schemeClr val="dk1"/>
          </a:fontRef>
        </p:style>
        <p:txBody>
          <a:bodyPr wrap="square" lIns="207718" tIns="103861" rIns="207718" bIns="103861" rtlCol="0">
            <a:spAutoFit/>
          </a:bodyPr>
          <a:lstStyle/>
          <a:p>
            <a:pPr algn="ctr"/>
            <a:r>
              <a:rPr lang="en-GB" b="1" dirty="0"/>
              <a:t>ISSU2028                                      Data Science                                  Dr Phil Lewis</a:t>
            </a:r>
          </a:p>
        </p:txBody>
      </p:sp>
      <p:sp>
        <p:nvSpPr>
          <p:cNvPr id="7" name="TextBox 6"/>
          <p:cNvSpPr txBox="1"/>
          <p:nvPr/>
        </p:nvSpPr>
        <p:spPr>
          <a:xfrm>
            <a:off x="0" y="0"/>
            <a:ext cx="9144000" cy="579082"/>
          </a:xfrm>
          <a:prstGeom prst="rect">
            <a:avLst/>
          </a:prstGeom>
          <a:ln w="63500">
            <a:solidFill>
              <a:schemeClr val="accent6"/>
            </a:solidFill>
          </a:ln>
        </p:spPr>
        <p:style>
          <a:lnRef idx="2">
            <a:schemeClr val="accent3"/>
          </a:lnRef>
          <a:fillRef idx="1">
            <a:schemeClr val="lt1"/>
          </a:fillRef>
          <a:effectRef idx="0">
            <a:schemeClr val="accent3"/>
          </a:effectRef>
          <a:fontRef idx="minor">
            <a:schemeClr val="dk1"/>
          </a:fontRef>
        </p:style>
        <p:txBody>
          <a:bodyPr wrap="square" lIns="207718" tIns="103861" rIns="207718" bIns="103861" rtlCol="0">
            <a:spAutoFit/>
          </a:bodyPr>
          <a:lstStyle/>
          <a:p>
            <a:pPr algn="ctr"/>
            <a:r>
              <a:rPr lang="en-US" sz="2400" dirty="0"/>
              <a:t>Viewing problems by examining residuals</a:t>
            </a:r>
            <a:endParaRPr lang="en-US" sz="2400" baseline="30000" dirty="0"/>
          </a:p>
        </p:txBody>
      </p:sp>
      <p:pic>
        <p:nvPicPr>
          <p:cNvPr id="2050" name="Picture 2" descr="http://r-statistics.co/screenshots/regression-plot-mtcars.png">
            <a:extLst>
              <a:ext uri="{FF2B5EF4-FFF2-40B4-BE49-F238E27FC236}">
                <a16:creationId xmlns:a16="http://schemas.microsoft.com/office/drawing/2014/main" id="{13FC2769-B1D1-C640-A28C-34E4A4529C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9643" y="1898162"/>
            <a:ext cx="4325413" cy="432541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4B31998-47C7-9246-B879-E68C7BD5D9C3}"/>
              </a:ext>
            </a:extLst>
          </p:cNvPr>
          <p:cNvSpPr/>
          <p:nvPr/>
        </p:nvSpPr>
        <p:spPr>
          <a:xfrm>
            <a:off x="318455" y="776957"/>
            <a:ext cx="6165472" cy="923330"/>
          </a:xfrm>
          <a:prstGeom prst="rect">
            <a:avLst/>
          </a:prstGeom>
        </p:spPr>
        <p:txBody>
          <a:bodyPr wrap="square">
            <a:spAutoFit/>
          </a:bodyPr>
          <a:lstStyle/>
          <a:p>
            <a:r>
              <a:rPr lang="en-GB" b="1" dirty="0">
                <a:solidFill>
                  <a:srgbClr val="555555"/>
                </a:solidFill>
              </a:rPr>
              <a:t>par</a:t>
            </a:r>
            <a:r>
              <a:rPr lang="en-GB" dirty="0"/>
              <a:t>(</a:t>
            </a:r>
            <a:r>
              <a:rPr lang="en-GB" dirty="0" err="1">
                <a:solidFill>
                  <a:srgbClr val="902000"/>
                </a:solidFill>
              </a:rPr>
              <a:t>mfrow</a:t>
            </a:r>
            <a:r>
              <a:rPr lang="en-GB" dirty="0">
                <a:solidFill>
                  <a:srgbClr val="902000"/>
                </a:solidFill>
              </a:rPr>
              <a:t>=</a:t>
            </a:r>
            <a:r>
              <a:rPr lang="en-GB" b="1" dirty="0">
                <a:solidFill>
                  <a:srgbClr val="555555"/>
                </a:solidFill>
              </a:rPr>
              <a:t>c</a:t>
            </a:r>
            <a:r>
              <a:rPr lang="en-GB" dirty="0"/>
              <a:t>(</a:t>
            </a:r>
            <a:r>
              <a:rPr lang="en-GB" dirty="0">
                <a:solidFill>
                  <a:srgbClr val="40A070"/>
                </a:solidFill>
              </a:rPr>
              <a:t>2</a:t>
            </a:r>
            <a:r>
              <a:rPr lang="en-GB" dirty="0"/>
              <a:t>,</a:t>
            </a:r>
            <a:r>
              <a:rPr lang="en-GB" dirty="0">
                <a:solidFill>
                  <a:srgbClr val="40A070"/>
                </a:solidFill>
              </a:rPr>
              <a:t>2</a:t>
            </a:r>
            <a:r>
              <a:rPr lang="en-GB" dirty="0"/>
              <a:t>)) </a:t>
            </a:r>
            <a:r>
              <a:rPr lang="en-GB" i="1" dirty="0">
                <a:solidFill>
                  <a:srgbClr val="888888"/>
                </a:solidFill>
              </a:rPr>
              <a:t># set 2 rows and 2 column plot layout</a:t>
            </a:r>
            <a:r>
              <a:rPr lang="en-GB" dirty="0"/>
              <a:t> </a:t>
            </a:r>
          </a:p>
          <a:p>
            <a:r>
              <a:rPr lang="en-GB" dirty="0" err="1"/>
              <a:t>myfit</a:t>
            </a:r>
            <a:r>
              <a:rPr lang="en-GB" dirty="0"/>
              <a:t> &lt;-</a:t>
            </a:r>
            <a:r>
              <a:rPr lang="en-GB" dirty="0">
                <a:solidFill>
                  <a:srgbClr val="DD1144"/>
                </a:solidFill>
              </a:rPr>
              <a:t> </a:t>
            </a:r>
            <a:r>
              <a:rPr lang="en-GB" b="1" dirty="0" err="1">
                <a:solidFill>
                  <a:srgbClr val="555555"/>
                </a:solidFill>
              </a:rPr>
              <a:t>lm</a:t>
            </a:r>
            <a:r>
              <a:rPr lang="en-GB" dirty="0"/>
              <a:t>(mpg ~</a:t>
            </a:r>
            <a:r>
              <a:rPr lang="en-GB" dirty="0">
                <a:solidFill>
                  <a:srgbClr val="DD1144"/>
                </a:solidFill>
              </a:rPr>
              <a:t> </a:t>
            </a:r>
            <a:r>
              <a:rPr lang="en-GB" dirty="0" err="1"/>
              <a:t>disp</a:t>
            </a:r>
            <a:r>
              <a:rPr lang="en-GB" dirty="0"/>
              <a:t>, </a:t>
            </a:r>
            <a:r>
              <a:rPr lang="en-GB" dirty="0">
                <a:solidFill>
                  <a:srgbClr val="902000"/>
                </a:solidFill>
              </a:rPr>
              <a:t>data=</a:t>
            </a:r>
            <a:r>
              <a:rPr lang="en-GB" dirty="0" err="1"/>
              <a:t>mtcars</a:t>
            </a:r>
            <a:r>
              <a:rPr lang="en-GB" dirty="0"/>
              <a:t>) </a:t>
            </a:r>
            <a:r>
              <a:rPr lang="en-GB" i="1" dirty="0">
                <a:solidFill>
                  <a:srgbClr val="888888"/>
                </a:solidFill>
              </a:rPr>
              <a:t># linear model</a:t>
            </a:r>
            <a:r>
              <a:rPr lang="en-GB" dirty="0"/>
              <a:t> </a:t>
            </a:r>
          </a:p>
          <a:p>
            <a:r>
              <a:rPr lang="en-GB" b="1" dirty="0">
                <a:solidFill>
                  <a:srgbClr val="555555"/>
                </a:solidFill>
              </a:rPr>
              <a:t>plot</a:t>
            </a:r>
            <a:r>
              <a:rPr lang="en-GB" dirty="0"/>
              <a:t>(</a:t>
            </a:r>
            <a:r>
              <a:rPr lang="en-GB" dirty="0" err="1"/>
              <a:t>myfit</a:t>
            </a:r>
            <a:r>
              <a:rPr lang="en-GB" dirty="0"/>
              <a:t>)</a:t>
            </a:r>
            <a:endParaRPr lang="en-US" dirty="0"/>
          </a:p>
        </p:txBody>
      </p:sp>
      <p:sp>
        <p:nvSpPr>
          <p:cNvPr id="10" name="TextBox 9">
            <a:extLst>
              <a:ext uri="{FF2B5EF4-FFF2-40B4-BE49-F238E27FC236}">
                <a16:creationId xmlns:a16="http://schemas.microsoft.com/office/drawing/2014/main" id="{20B6C25F-10EA-D648-8A83-00883C5C8DAD}"/>
              </a:ext>
            </a:extLst>
          </p:cNvPr>
          <p:cNvSpPr txBox="1"/>
          <p:nvPr/>
        </p:nvSpPr>
        <p:spPr>
          <a:xfrm>
            <a:off x="403229" y="2125682"/>
            <a:ext cx="1698704" cy="646331"/>
          </a:xfrm>
          <a:prstGeom prst="rect">
            <a:avLst/>
          </a:prstGeom>
          <a:noFill/>
        </p:spPr>
        <p:txBody>
          <a:bodyPr wrap="square" rtlCol="0">
            <a:spAutoFit/>
          </a:bodyPr>
          <a:lstStyle/>
          <a:p>
            <a:r>
              <a:rPr lang="en-US" dirty="0"/>
              <a:t>1. Shows trend in residuals</a:t>
            </a:r>
          </a:p>
        </p:txBody>
      </p:sp>
      <p:sp>
        <p:nvSpPr>
          <p:cNvPr id="12" name="TextBox 11">
            <a:extLst>
              <a:ext uri="{FF2B5EF4-FFF2-40B4-BE49-F238E27FC236}">
                <a16:creationId xmlns:a16="http://schemas.microsoft.com/office/drawing/2014/main" id="{6541A8E5-05E0-E74C-B930-A067DD71CC14}"/>
              </a:ext>
            </a:extLst>
          </p:cNvPr>
          <p:cNvSpPr txBox="1"/>
          <p:nvPr/>
        </p:nvSpPr>
        <p:spPr>
          <a:xfrm>
            <a:off x="6756528" y="1983178"/>
            <a:ext cx="2387472" cy="1477328"/>
          </a:xfrm>
          <a:prstGeom prst="rect">
            <a:avLst/>
          </a:prstGeom>
          <a:noFill/>
        </p:spPr>
        <p:txBody>
          <a:bodyPr wrap="square" rtlCol="0">
            <a:spAutoFit/>
          </a:bodyPr>
          <a:lstStyle/>
          <a:p>
            <a:r>
              <a:rPr lang="en-US" dirty="0"/>
              <a:t>2. Shows Q-Q plot to see if residuals are distributed consistent with normal (on diagonal)</a:t>
            </a:r>
          </a:p>
        </p:txBody>
      </p:sp>
      <p:sp>
        <p:nvSpPr>
          <p:cNvPr id="13" name="TextBox 12">
            <a:extLst>
              <a:ext uri="{FF2B5EF4-FFF2-40B4-BE49-F238E27FC236}">
                <a16:creationId xmlns:a16="http://schemas.microsoft.com/office/drawing/2014/main" id="{72485DEB-3E8E-5540-AA1D-29CCC3560B03}"/>
              </a:ext>
            </a:extLst>
          </p:cNvPr>
          <p:cNvSpPr txBox="1"/>
          <p:nvPr/>
        </p:nvSpPr>
        <p:spPr>
          <a:xfrm>
            <a:off x="498232" y="4500747"/>
            <a:ext cx="1698704" cy="923330"/>
          </a:xfrm>
          <a:prstGeom prst="rect">
            <a:avLst/>
          </a:prstGeom>
          <a:noFill/>
        </p:spPr>
        <p:txBody>
          <a:bodyPr wrap="square" rtlCol="0">
            <a:spAutoFit/>
          </a:bodyPr>
          <a:lstStyle/>
          <a:p>
            <a:r>
              <a:rPr lang="en-US" dirty="0"/>
              <a:t>3. Shows trend in residual variance. </a:t>
            </a:r>
          </a:p>
        </p:txBody>
      </p:sp>
      <p:sp>
        <p:nvSpPr>
          <p:cNvPr id="14" name="TextBox 13">
            <a:extLst>
              <a:ext uri="{FF2B5EF4-FFF2-40B4-BE49-F238E27FC236}">
                <a16:creationId xmlns:a16="http://schemas.microsoft.com/office/drawing/2014/main" id="{D7D41871-1DB1-FC4A-9670-B8A8C2644C0E}"/>
              </a:ext>
            </a:extLst>
          </p:cNvPr>
          <p:cNvSpPr txBox="1"/>
          <p:nvPr/>
        </p:nvSpPr>
        <p:spPr>
          <a:xfrm>
            <a:off x="6756528" y="4454213"/>
            <a:ext cx="1698704" cy="1477328"/>
          </a:xfrm>
          <a:prstGeom prst="rect">
            <a:avLst/>
          </a:prstGeom>
          <a:noFill/>
        </p:spPr>
        <p:txBody>
          <a:bodyPr wrap="square" rtlCol="0">
            <a:spAutoFit/>
          </a:bodyPr>
          <a:lstStyle/>
          <a:p>
            <a:r>
              <a:rPr lang="en-US" dirty="0"/>
              <a:t>4. Shows trend in residuals and leverage (distortions to fit by outliers).</a:t>
            </a:r>
          </a:p>
        </p:txBody>
      </p:sp>
      <p:sp>
        <p:nvSpPr>
          <p:cNvPr id="11" name="TextBox 10">
            <a:extLst>
              <a:ext uri="{FF2B5EF4-FFF2-40B4-BE49-F238E27FC236}">
                <a16:creationId xmlns:a16="http://schemas.microsoft.com/office/drawing/2014/main" id="{AF6CFE16-1081-AF48-947B-6F90895E0B8D}"/>
              </a:ext>
            </a:extLst>
          </p:cNvPr>
          <p:cNvSpPr txBox="1"/>
          <p:nvPr/>
        </p:nvSpPr>
        <p:spPr>
          <a:xfrm>
            <a:off x="4769144" y="1429893"/>
            <a:ext cx="4312784" cy="369332"/>
          </a:xfrm>
          <a:prstGeom prst="rect">
            <a:avLst/>
          </a:prstGeom>
          <a:noFill/>
        </p:spPr>
        <p:txBody>
          <a:bodyPr wrap="none" rtlCol="0">
            <a:spAutoFit/>
          </a:bodyPr>
          <a:lstStyle/>
          <a:p>
            <a:r>
              <a:rPr lang="en-US" dirty="0">
                <a:solidFill>
                  <a:srgbClr val="FF0000"/>
                </a:solidFill>
              </a:rPr>
              <a:t>Labels indicate potentially problematic rows</a:t>
            </a:r>
          </a:p>
        </p:txBody>
      </p:sp>
    </p:spTree>
    <p:extLst>
      <p:ext uri="{BB962C8B-B14F-4D97-AF65-F5344CB8AC3E}">
        <p14:creationId xmlns:p14="http://schemas.microsoft.com/office/powerpoint/2010/main" val="1279775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SLR_Seventh_Printing_pdf__page_8_of_440_.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54727"/>
            <a:ext cx="9144000" cy="1655780"/>
          </a:xfrm>
          <a:prstGeom prst="rect">
            <a:avLst/>
          </a:prstGeom>
        </p:spPr>
      </p:pic>
      <p:sp>
        <p:nvSpPr>
          <p:cNvPr id="3" name="TextBox 2"/>
          <p:cNvSpPr txBox="1"/>
          <p:nvPr/>
        </p:nvSpPr>
        <p:spPr>
          <a:xfrm>
            <a:off x="0" y="6371251"/>
            <a:ext cx="9144000" cy="486749"/>
          </a:xfrm>
          <a:prstGeom prst="rect">
            <a:avLst/>
          </a:prstGeom>
          <a:ln w="63500">
            <a:solidFill>
              <a:schemeClr val="accent6"/>
            </a:solidFill>
          </a:ln>
        </p:spPr>
        <p:style>
          <a:lnRef idx="2">
            <a:schemeClr val="accent3"/>
          </a:lnRef>
          <a:fillRef idx="1">
            <a:schemeClr val="lt1"/>
          </a:fillRef>
          <a:effectRef idx="0">
            <a:schemeClr val="accent3"/>
          </a:effectRef>
          <a:fontRef idx="minor">
            <a:schemeClr val="dk1"/>
          </a:fontRef>
        </p:style>
        <p:txBody>
          <a:bodyPr wrap="square" lIns="207718" tIns="103861" rIns="207718" bIns="103861" rtlCol="0">
            <a:spAutoFit/>
          </a:bodyPr>
          <a:lstStyle/>
          <a:p>
            <a:pPr algn="ctr"/>
            <a:r>
              <a:rPr lang="en-GB" b="1" dirty="0"/>
              <a:t>ISSU2028                                      Data Science                                  Dr Phil Lewis</a:t>
            </a:r>
          </a:p>
        </p:txBody>
      </p:sp>
      <p:sp>
        <p:nvSpPr>
          <p:cNvPr id="4" name="TextBox 3"/>
          <p:cNvSpPr txBox="1"/>
          <p:nvPr/>
        </p:nvSpPr>
        <p:spPr>
          <a:xfrm>
            <a:off x="0" y="0"/>
            <a:ext cx="9144000" cy="579082"/>
          </a:xfrm>
          <a:prstGeom prst="rect">
            <a:avLst/>
          </a:prstGeom>
          <a:ln w="63500">
            <a:solidFill>
              <a:schemeClr val="accent6"/>
            </a:solidFill>
          </a:ln>
        </p:spPr>
        <p:style>
          <a:lnRef idx="2">
            <a:schemeClr val="accent3"/>
          </a:lnRef>
          <a:fillRef idx="1">
            <a:schemeClr val="lt1"/>
          </a:fillRef>
          <a:effectRef idx="0">
            <a:schemeClr val="accent3"/>
          </a:effectRef>
          <a:fontRef idx="minor">
            <a:schemeClr val="dk1"/>
          </a:fontRef>
        </p:style>
        <p:txBody>
          <a:bodyPr wrap="square" lIns="207718" tIns="103861" rIns="207718" bIns="103861" rtlCol="0">
            <a:spAutoFit/>
          </a:bodyPr>
          <a:lstStyle/>
          <a:p>
            <a:pPr algn="ctr"/>
            <a:r>
              <a:rPr lang="en-US" sz="2400" dirty="0"/>
              <a:t>Assumptions of linear regression</a:t>
            </a:r>
          </a:p>
        </p:txBody>
      </p:sp>
      <p:sp>
        <p:nvSpPr>
          <p:cNvPr id="5" name="TextBox 4"/>
          <p:cNvSpPr txBox="1"/>
          <p:nvPr/>
        </p:nvSpPr>
        <p:spPr>
          <a:xfrm>
            <a:off x="256309" y="4648254"/>
            <a:ext cx="8425873" cy="646331"/>
          </a:xfrm>
          <a:prstGeom prst="rect">
            <a:avLst/>
          </a:prstGeom>
          <a:noFill/>
        </p:spPr>
        <p:txBody>
          <a:bodyPr wrap="square" rtlCol="0">
            <a:spAutoFit/>
          </a:bodyPr>
          <a:lstStyle/>
          <a:p>
            <a:r>
              <a:rPr lang="en-US" i="1" dirty="0"/>
              <a:t>Some notes on interpreting R squared values and on the LINE assumptions that must apply in order for the results and predictions of linear regression to hold.</a:t>
            </a:r>
          </a:p>
        </p:txBody>
      </p:sp>
    </p:spTree>
    <p:extLst>
      <p:ext uri="{BB962C8B-B14F-4D97-AF65-F5344CB8AC3E}">
        <p14:creationId xmlns:p14="http://schemas.microsoft.com/office/powerpoint/2010/main" val="21983919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5090" y="253970"/>
            <a:ext cx="4177233" cy="369332"/>
          </a:xfrm>
          <a:prstGeom prst="rect">
            <a:avLst/>
          </a:prstGeom>
          <a:noFill/>
        </p:spPr>
        <p:txBody>
          <a:bodyPr wrap="none" rtlCol="0">
            <a:spAutoFit/>
          </a:bodyPr>
          <a:lstStyle/>
          <a:p>
            <a:r>
              <a:rPr lang="en-GB" dirty="0"/>
              <a:t>Viewing problems by plotting the residuals</a:t>
            </a:r>
            <a:endParaRPr lang="en-US" dirty="0"/>
          </a:p>
        </p:txBody>
      </p:sp>
      <p:sp>
        <p:nvSpPr>
          <p:cNvPr id="6" name="TextBox 5"/>
          <p:cNvSpPr txBox="1"/>
          <p:nvPr/>
        </p:nvSpPr>
        <p:spPr>
          <a:xfrm>
            <a:off x="0" y="6371251"/>
            <a:ext cx="9144000" cy="486749"/>
          </a:xfrm>
          <a:prstGeom prst="rect">
            <a:avLst/>
          </a:prstGeom>
          <a:ln w="63500">
            <a:solidFill>
              <a:schemeClr val="accent6"/>
            </a:solidFill>
          </a:ln>
        </p:spPr>
        <p:style>
          <a:lnRef idx="2">
            <a:schemeClr val="accent3"/>
          </a:lnRef>
          <a:fillRef idx="1">
            <a:schemeClr val="lt1"/>
          </a:fillRef>
          <a:effectRef idx="0">
            <a:schemeClr val="accent3"/>
          </a:effectRef>
          <a:fontRef idx="minor">
            <a:schemeClr val="dk1"/>
          </a:fontRef>
        </p:style>
        <p:txBody>
          <a:bodyPr wrap="square" lIns="207718" tIns="103861" rIns="207718" bIns="103861" rtlCol="0">
            <a:spAutoFit/>
          </a:bodyPr>
          <a:lstStyle/>
          <a:p>
            <a:pPr algn="ctr"/>
            <a:r>
              <a:rPr lang="en-GB" b="1" dirty="0"/>
              <a:t>ISSU2028                                      Data Science                                  Dr Phil Lewis</a:t>
            </a:r>
          </a:p>
        </p:txBody>
      </p:sp>
      <p:sp>
        <p:nvSpPr>
          <p:cNvPr id="7" name="TextBox 6"/>
          <p:cNvSpPr txBox="1"/>
          <p:nvPr/>
        </p:nvSpPr>
        <p:spPr>
          <a:xfrm>
            <a:off x="0" y="0"/>
            <a:ext cx="9144000" cy="579082"/>
          </a:xfrm>
          <a:prstGeom prst="rect">
            <a:avLst/>
          </a:prstGeom>
          <a:ln w="63500">
            <a:solidFill>
              <a:schemeClr val="accent6"/>
            </a:solidFill>
          </a:ln>
        </p:spPr>
        <p:style>
          <a:lnRef idx="2">
            <a:schemeClr val="accent3"/>
          </a:lnRef>
          <a:fillRef idx="1">
            <a:schemeClr val="lt1"/>
          </a:fillRef>
          <a:effectRef idx="0">
            <a:schemeClr val="accent3"/>
          </a:effectRef>
          <a:fontRef idx="minor">
            <a:schemeClr val="dk1"/>
          </a:fontRef>
        </p:style>
        <p:txBody>
          <a:bodyPr wrap="square" lIns="207718" tIns="103861" rIns="207718" bIns="103861" rtlCol="0">
            <a:spAutoFit/>
          </a:bodyPr>
          <a:lstStyle/>
          <a:p>
            <a:pPr algn="ctr"/>
            <a:r>
              <a:rPr lang="en-US" sz="2400" dirty="0"/>
              <a:t>Viewing problems by examining residuals</a:t>
            </a:r>
            <a:endParaRPr lang="en-US" sz="2400" baseline="30000" dirty="0"/>
          </a:p>
        </p:txBody>
      </p:sp>
      <p:pic>
        <p:nvPicPr>
          <p:cNvPr id="3" name="Picture 2">
            <a:extLst>
              <a:ext uri="{FF2B5EF4-FFF2-40B4-BE49-F238E27FC236}">
                <a16:creationId xmlns:a16="http://schemas.microsoft.com/office/drawing/2014/main" id="{1B8AA84A-22CC-AC4A-BB3B-9AA6FFE0F790}"/>
              </a:ext>
            </a:extLst>
          </p:cNvPr>
          <p:cNvPicPr>
            <a:picLocks noChangeAspect="1"/>
          </p:cNvPicPr>
          <p:nvPr/>
        </p:nvPicPr>
        <p:blipFill>
          <a:blip r:embed="rId2"/>
          <a:stretch>
            <a:fillRect/>
          </a:stretch>
        </p:blipFill>
        <p:spPr>
          <a:xfrm>
            <a:off x="884712" y="1413163"/>
            <a:ext cx="7196448" cy="3598224"/>
          </a:xfrm>
          <a:prstGeom prst="rect">
            <a:avLst/>
          </a:prstGeom>
        </p:spPr>
      </p:pic>
      <p:sp>
        <p:nvSpPr>
          <p:cNvPr id="16" name="TextBox 15">
            <a:extLst>
              <a:ext uri="{FF2B5EF4-FFF2-40B4-BE49-F238E27FC236}">
                <a16:creationId xmlns:a16="http://schemas.microsoft.com/office/drawing/2014/main" id="{56A2FBDF-48B0-754B-A793-FFA3B2984F14}"/>
              </a:ext>
            </a:extLst>
          </p:cNvPr>
          <p:cNvSpPr txBox="1"/>
          <p:nvPr/>
        </p:nvSpPr>
        <p:spPr>
          <a:xfrm>
            <a:off x="225099" y="833052"/>
            <a:ext cx="1698704" cy="646331"/>
          </a:xfrm>
          <a:prstGeom prst="rect">
            <a:avLst/>
          </a:prstGeom>
          <a:noFill/>
        </p:spPr>
        <p:txBody>
          <a:bodyPr wrap="square" rtlCol="0">
            <a:spAutoFit/>
          </a:bodyPr>
          <a:lstStyle/>
          <a:p>
            <a:r>
              <a:rPr lang="en-US" dirty="0"/>
              <a:t>1. Shows trend in residuals</a:t>
            </a:r>
          </a:p>
        </p:txBody>
      </p:sp>
      <p:sp>
        <p:nvSpPr>
          <p:cNvPr id="4" name="Rectangle 3">
            <a:extLst>
              <a:ext uri="{FF2B5EF4-FFF2-40B4-BE49-F238E27FC236}">
                <a16:creationId xmlns:a16="http://schemas.microsoft.com/office/drawing/2014/main" id="{897046A3-04EB-AF4F-95DA-BB3364B90C66}"/>
              </a:ext>
            </a:extLst>
          </p:cNvPr>
          <p:cNvSpPr/>
          <p:nvPr/>
        </p:nvSpPr>
        <p:spPr>
          <a:xfrm>
            <a:off x="4281053" y="5845468"/>
            <a:ext cx="6038603" cy="369332"/>
          </a:xfrm>
          <a:prstGeom prst="rect">
            <a:avLst/>
          </a:prstGeom>
        </p:spPr>
        <p:txBody>
          <a:bodyPr wrap="square">
            <a:spAutoFit/>
          </a:bodyPr>
          <a:lstStyle/>
          <a:p>
            <a:r>
              <a:rPr lang="en-US" dirty="0"/>
              <a:t>https://</a:t>
            </a:r>
            <a:r>
              <a:rPr lang="en-US" dirty="0" err="1"/>
              <a:t>data.library.virginia.edu</a:t>
            </a:r>
            <a:r>
              <a:rPr lang="en-US" dirty="0"/>
              <a:t>/diagnostic-plots/</a:t>
            </a:r>
          </a:p>
        </p:txBody>
      </p:sp>
      <p:sp>
        <p:nvSpPr>
          <p:cNvPr id="9" name="Rectangle 8">
            <a:extLst>
              <a:ext uri="{FF2B5EF4-FFF2-40B4-BE49-F238E27FC236}">
                <a16:creationId xmlns:a16="http://schemas.microsoft.com/office/drawing/2014/main" id="{22B059CB-7F75-334F-A971-7DCBA8C40880}"/>
              </a:ext>
            </a:extLst>
          </p:cNvPr>
          <p:cNvSpPr/>
          <p:nvPr/>
        </p:nvSpPr>
        <p:spPr>
          <a:xfrm>
            <a:off x="225099" y="5141832"/>
            <a:ext cx="4384918" cy="646331"/>
          </a:xfrm>
          <a:prstGeom prst="rect">
            <a:avLst/>
          </a:prstGeom>
        </p:spPr>
        <p:txBody>
          <a:bodyPr wrap="none">
            <a:spAutoFit/>
          </a:bodyPr>
          <a:lstStyle/>
          <a:p>
            <a:r>
              <a:rPr lang="en-GB" dirty="0"/>
              <a:t>To manually retrieve residuals on each point:</a:t>
            </a:r>
          </a:p>
          <a:p>
            <a:r>
              <a:rPr lang="en-GB" b="1" dirty="0">
                <a:solidFill>
                  <a:srgbClr val="007020"/>
                </a:solidFill>
                <a:latin typeface="Courier" pitchFamily="2" charset="0"/>
              </a:rPr>
              <a:t>residuals</a:t>
            </a:r>
            <a:r>
              <a:rPr lang="en-GB" dirty="0">
                <a:latin typeface="Courier" pitchFamily="2" charset="0"/>
              </a:rPr>
              <a:t>(model1)</a:t>
            </a:r>
            <a:endParaRPr lang="en-US" dirty="0">
              <a:latin typeface="Courier" pitchFamily="2" charset="0"/>
            </a:endParaRPr>
          </a:p>
        </p:txBody>
      </p:sp>
    </p:spTree>
    <p:extLst>
      <p:ext uri="{BB962C8B-B14F-4D97-AF65-F5344CB8AC3E}">
        <p14:creationId xmlns:p14="http://schemas.microsoft.com/office/powerpoint/2010/main" val="896866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5090" y="253970"/>
            <a:ext cx="4177233" cy="369332"/>
          </a:xfrm>
          <a:prstGeom prst="rect">
            <a:avLst/>
          </a:prstGeom>
          <a:noFill/>
        </p:spPr>
        <p:txBody>
          <a:bodyPr wrap="none" rtlCol="0">
            <a:spAutoFit/>
          </a:bodyPr>
          <a:lstStyle/>
          <a:p>
            <a:r>
              <a:rPr lang="en-GB" dirty="0"/>
              <a:t>Viewing problems by plotting the residuals</a:t>
            </a:r>
            <a:endParaRPr lang="en-US" dirty="0"/>
          </a:p>
        </p:txBody>
      </p:sp>
      <p:sp>
        <p:nvSpPr>
          <p:cNvPr id="6" name="TextBox 5"/>
          <p:cNvSpPr txBox="1"/>
          <p:nvPr/>
        </p:nvSpPr>
        <p:spPr>
          <a:xfrm>
            <a:off x="0" y="6371251"/>
            <a:ext cx="9144000" cy="486749"/>
          </a:xfrm>
          <a:prstGeom prst="rect">
            <a:avLst/>
          </a:prstGeom>
          <a:ln w="63500">
            <a:solidFill>
              <a:schemeClr val="accent6"/>
            </a:solidFill>
          </a:ln>
        </p:spPr>
        <p:style>
          <a:lnRef idx="2">
            <a:schemeClr val="accent3"/>
          </a:lnRef>
          <a:fillRef idx="1">
            <a:schemeClr val="lt1"/>
          </a:fillRef>
          <a:effectRef idx="0">
            <a:schemeClr val="accent3"/>
          </a:effectRef>
          <a:fontRef idx="minor">
            <a:schemeClr val="dk1"/>
          </a:fontRef>
        </p:style>
        <p:txBody>
          <a:bodyPr wrap="square" lIns="207718" tIns="103861" rIns="207718" bIns="103861" rtlCol="0">
            <a:spAutoFit/>
          </a:bodyPr>
          <a:lstStyle/>
          <a:p>
            <a:pPr algn="ctr"/>
            <a:r>
              <a:rPr lang="en-GB" b="1" dirty="0"/>
              <a:t>ISSU2028                                      Data Science                                  Dr Phil Lewis</a:t>
            </a:r>
          </a:p>
        </p:txBody>
      </p:sp>
      <p:sp>
        <p:nvSpPr>
          <p:cNvPr id="7" name="TextBox 6"/>
          <p:cNvSpPr txBox="1"/>
          <p:nvPr/>
        </p:nvSpPr>
        <p:spPr>
          <a:xfrm>
            <a:off x="0" y="0"/>
            <a:ext cx="9144000" cy="579082"/>
          </a:xfrm>
          <a:prstGeom prst="rect">
            <a:avLst/>
          </a:prstGeom>
          <a:ln w="63500">
            <a:solidFill>
              <a:schemeClr val="accent6"/>
            </a:solidFill>
          </a:ln>
        </p:spPr>
        <p:style>
          <a:lnRef idx="2">
            <a:schemeClr val="accent3"/>
          </a:lnRef>
          <a:fillRef idx="1">
            <a:schemeClr val="lt1"/>
          </a:fillRef>
          <a:effectRef idx="0">
            <a:schemeClr val="accent3"/>
          </a:effectRef>
          <a:fontRef idx="minor">
            <a:schemeClr val="dk1"/>
          </a:fontRef>
        </p:style>
        <p:txBody>
          <a:bodyPr wrap="square" lIns="207718" tIns="103861" rIns="207718" bIns="103861" rtlCol="0">
            <a:spAutoFit/>
          </a:bodyPr>
          <a:lstStyle/>
          <a:p>
            <a:pPr algn="ctr"/>
            <a:r>
              <a:rPr lang="en-US" sz="2400" dirty="0"/>
              <a:t>Viewing problems by examining residuals</a:t>
            </a:r>
            <a:endParaRPr lang="en-US" sz="2400" baseline="30000" dirty="0"/>
          </a:p>
        </p:txBody>
      </p:sp>
      <p:pic>
        <p:nvPicPr>
          <p:cNvPr id="2" name="Picture 1">
            <a:extLst>
              <a:ext uri="{FF2B5EF4-FFF2-40B4-BE49-F238E27FC236}">
                <a16:creationId xmlns:a16="http://schemas.microsoft.com/office/drawing/2014/main" id="{AA1AEAE6-4DC7-F64C-B52C-ADA0EFF115BA}"/>
              </a:ext>
            </a:extLst>
          </p:cNvPr>
          <p:cNvPicPr>
            <a:picLocks noChangeAspect="1"/>
          </p:cNvPicPr>
          <p:nvPr/>
        </p:nvPicPr>
        <p:blipFill>
          <a:blip r:embed="rId2"/>
          <a:stretch>
            <a:fillRect/>
          </a:stretch>
        </p:blipFill>
        <p:spPr>
          <a:xfrm>
            <a:off x="785090" y="1563254"/>
            <a:ext cx="7462983" cy="3731492"/>
          </a:xfrm>
          <a:prstGeom prst="rect">
            <a:avLst/>
          </a:prstGeom>
        </p:spPr>
      </p:pic>
      <p:sp>
        <p:nvSpPr>
          <p:cNvPr id="8" name="TextBox 7">
            <a:extLst>
              <a:ext uri="{FF2B5EF4-FFF2-40B4-BE49-F238E27FC236}">
                <a16:creationId xmlns:a16="http://schemas.microsoft.com/office/drawing/2014/main" id="{DC9DE431-F827-DC40-A14F-8FC1F3233AEB}"/>
              </a:ext>
            </a:extLst>
          </p:cNvPr>
          <p:cNvSpPr txBox="1"/>
          <p:nvPr/>
        </p:nvSpPr>
        <p:spPr>
          <a:xfrm>
            <a:off x="141972" y="776477"/>
            <a:ext cx="4655658" cy="923330"/>
          </a:xfrm>
          <a:prstGeom prst="rect">
            <a:avLst/>
          </a:prstGeom>
          <a:noFill/>
        </p:spPr>
        <p:txBody>
          <a:bodyPr wrap="square" rtlCol="0">
            <a:spAutoFit/>
          </a:bodyPr>
          <a:lstStyle/>
          <a:p>
            <a:r>
              <a:rPr lang="en-US" dirty="0"/>
              <a:t>2. Shows Q-Q plot to see if residuals are distributed consistent with normal (on diagonal)</a:t>
            </a:r>
          </a:p>
        </p:txBody>
      </p:sp>
      <p:sp>
        <p:nvSpPr>
          <p:cNvPr id="10" name="Rectangle 9">
            <a:extLst>
              <a:ext uri="{FF2B5EF4-FFF2-40B4-BE49-F238E27FC236}">
                <a16:creationId xmlns:a16="http://schemas.microsoft.com/office/drawing/2014/main" id="{276F8DFA-0CE3-E74E-B304-93656E215C69}"/>
              </a:ext>
            </a:extLst>
          </p:cNvPr>
          <p:cNvSpPr/>
          <p:nvPr/>
        </p:nvSpPr>
        <p:spPr>
          <a:xfrm>
            <a:off x="4281053" y="5845468"/>
            <a:ext cx="6038603" cy="369332"/>
          </a:xfrm>
          <a:prstGeom prst="rect">
            <a:avLst/>
          </a:prstGeom>
        </p:spPr>
        <p:txBody>
          <a:bodyPr wrap="square">
            <a:spAutoFit/>
          </a:bodyPr>
          <a:lstStyle/>
          <a:p>
            <a:r>
              <a:rPr lang="en-US" dirty="0"/>
              <a:t>https://</a:t>
            </a:r>
            <a:r>
              <a:rPr lang="en-US" dirty="0" err="1"/>
              <a:t>data.library.virginia.edu</a:t>
            </a:r>
            <a:r>
              <a:rPr lang="en-US" dirty="0"/>
              <a:t>/diagnostic-plots/</a:t>
            </a:r>
          </a:p>
        </p:txBody>
      </p:sp>
    </p:spTree>
    <p:extLst>
      <p:ext uri="{BB962C8B-B14F-4D97-AF65-F5344CB8AC3E}">
        <p14:creationId xmlns:p14="http://schemas.microsoft.com/office/powerpoint/2010/main" val="22695040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5090" y="253970"/>
            <a:ext cx="4177233" cy="369332"/>
          </a:xfrm>
          <a:prstGeom prst="rect">
            <a:avLst/>
          </a:prstGeom>
          <a:noFill/>
        </p:spPr>
        <p:txBody>
          <a:bodyPr wrap="none" rtlCol="0">
            <a:spAutoFit/>
          </a:bodyPr>
          <a:lstStyle/>
          <a:p>
            <a:r>
              <a:rPr lang="en-GB" dirty="0"/>
              <a:t>Viewing problems by plotting the residuals</a:t>
            </a:r>
            <a:endParaRPr lang="en-US" dirty="0"/>
          </a:p>
        </p:txBody>
      </p:sp>
      <p:sp>
        <p:nvSpPr>
          <p:cNvPr id="6" name="TextBox 5"/>
          <p:cNvSpPr txBox="1"/>
          <p:nvPr/>
        </p:nvSpPr>
        <p:spPr>
          <a:xfrm>
            <a:off x="0" y="6371251"/>
            <a:ext cx="9144000" cy="486749"/>
          </a:xfrm>
          <a:prstGeom prst="rect">
            <a:avLst/>
          </a:prstGeom>
          <a:ln w="63500">
            <a:solidFill>
              <a:schemeClr val="accent6"/>
            </a:solidFill>
          </a:ln>
        </p:spPr>
        <p:style>
          <a:lnRef idx="2">
            <a:schemeClr val="accent3"/>
          </a:lnRef>
          <a:fillRef idx="1">
            <a:schemeClr val="lt1"/>
          </a:fillRef>
          <a:effectRef idx="0">
            <a:schemeClr val="accent3"/>
          </a:effectRef>
          <a:fontRef idx="minor">
            <a:schemeClr val="dk1"/>
          </a:fontRef>
        </p:style>
        <p:txBody>
          <a:bodyPr wrap="square" lIns="207718" tIns="103861" rIns="207718" bIns="103861" rtlCol="0">
            <a:spAutoFit/>
          </a:bodyPr>
          <a:lstStyle/>
          <a:p>
            <a:pPr algn="ctr"/>
            <a:r>
              <a:rPr lang="en-GB" b="1" dirty="0"/>
              <a:t>ISSU2028                                      Data Science                                  Dr Phil Lewis</a:t>
            </a:r>
          </a:p>
        </p:txBody>
      </p:sp>
      <p:sp>
        <p:nvSpPr>
          <p:cNvPr id="7" name="TextBox 6"/>
          <p:cNvSpPr txBox="1"/>
          <p:nvPr/>
        </p:nvSpPr>
        <p:spPr>
          <a:xfrm>
            <a:off x="0" y="0"/>
            <a:ext cx="9144000" cy="579082"/>
          </a:xfrm>
          <a:prstGeom prst="rect">
            <a:avLst/>
          </a:prstGeom>
          <a:ln w="63500">
            <a:solidFill>
              <a:schemeClr val="accent6"/>
            </a:solidFill>
          </a:ln>
        </p:spPr>
        <p:style>
          <a:lnRef idx="2">
            <a:schemeClr val="accent3"/>
          </a:lnRef>
          <a:fillRef idx="1">
            <a:schemeClr val="lt1"/>
          </a:fillRef>
          <a:effectRef idx="0">
            <a:schemeClr val="accent3"/>
          </a:effectRef>
          <a:fontRef idx="minor">
            <a:schemeClr val="dk1"/>
          </a:fontRef>
        </p:style>
        <p:txBody>
          <a:bodyPr wrap="square" lIns="207718" tIns="103861" rIns="207718" bIns="103861" rtlCol="0">
            <a:spAutoFit/>
          </a:bodyPr>
          <a:lstStyle/>
          <a:p>
            <a:pPr algn="ctr"/>
            <a:r>
              <a:rPr lang="en-US" sz="2400" dirty="0"/>
              <a:t>Viewing problems by examining residuals</a:t>
            </a:r>
            <a:endParaRPr lang="en-US" sz="2400" baseline="30000" dirty="0"/>
          </a:p>
        </p:txBody>
      </p:sp>
      <p:pic>
        <p:nvPicPr>
          <p:cNvPr id="2" name="Picture 1">
            <a:extLst>
              <a:ext uri="{FF2B5EF4-FFF2-40B4-BE49-F238E27FC236}">
                <a16:creationId xmlns:a16="http://schemas.microsoft.com/office/drawing/2014/main" id="{2A7BD89E-1C13-0748-8222-5D57FBC7D467}"/>
              </a:ext>
            </a:extLst>
          </p:cNvPr>
          <p:cNvPicPr>
            <a:picLocks noChangeAspect="1"/>
          </p:cNvPicPr>
          <p:nvPr/>
        </p:nvPicPr>
        <p:blipFill>
          <a:blip r:embed="rId2"/>
          <a:stretch>
            <a:fillRect/>
          </a:stretch>
        </p:blipFill>
        <p:spPr>
          <a:xfrm>
            <a:off x="1036782" y="1661391"/>
            <a:ext cx="7070436" cy="3535218"/>
          </a:xfrm>
          <a:prstGeom prst="rect">
            <a:avLst/>
          </a:prstGeom>
        </p:spPr>
      </p:pic>
      <p:sp>
        <p:nvSpPr>
          <p:cNvPr id="8" name="TextBox 7">
            <a:extLst>
              <a:ext uri="{FF2B5EF4-FFF2-40B4-BE49-F238E27FC236}">
                <a16:creationId xmlns:a16="http://schemas.microsoft.com/office/drawing/2014/main" id="{69A7DFF4-201D-C143-BF6A-D7C171A49ACD}"/>
              </a:ext>
            </a:extLst>
          </p:cNvPr>
          <p:cNvSpPr txBox="1"/>
          <p:nvPr/>
        </p:nvSpPr>
        <p:spPr>
          <a:xfrm>
            <a:off x="236975" y="935570"/>
            <a:ext cx="4180646" cy="369332"/>
          </a:xfrm>
          <a:prstGeom prst="rect">
            <a:avLst/>
          </a:prstGeom>
          <a:noFill/>
        </p:spPr>
        <p:txBody>
          <a:bodyPr wrap="square" rtlCol="0">
            <a:spAutoFit/>
          </a:bodyPr>
          <a:lstStyle/>
          <a:p>
            <a:r>
              <a:rPr lang="en-US" dirty="0"/>
              <a:t>3. Shows trend in residual variance. </a:t>
            </a:r>
          </a:p>
        </p:txBody>
      </p:sp>
      <p:sp>
        <p:nvSpPr>
          <p:cNvPr id="9" name="Rectangle 8">
            <a:extLst>
              <a:ext uri="{FF2B5EF4-FFF2-40B4-BE49-F238E27FC236}">
                <a16:creationId xmlns:a16="http://schemas.microsoft.com/office/drawing/2014/main" id="{408E5C55-9D35-304B-8C9C-FB20CEB42169}"/>
              </a:ext>
            </a:extLst>
          </p:cNvPr>
          <p:cNvSpPr/>
          <p:nvPr/>
        </p:nvSpPr>
        <p:spPr>
          <a:xfrm>
            <a:off x="4281053" y="5845468"/>
            <a:ext cx="6038603" cy="369332"/>
          </a:xfrm>
          <a:prstGeom prst="rect">
            <a:avLst/>
          </a:prstGeom>
        </p:spPr>
        <p:txBody>
          <a:bodyPr wrap="square">
            <a:spAutoFit/>
          </a:bodyPr>
          <a:lstStyle/>
          <a:p>
            <a:r>
              <a:rPr lang="en-US" dirty="0"/>
              <a:t>https://</a:t>
            </a:r>
            <a:r>
              <a:rPr lang="en-US" dirty="0" err="1"/>
              <a:t>data.library.virginia.edu</a:t>
            </a:r>
            <a:r>
              <a:rPr lang="en-US" dirty="0"/>
              <a:t>/diagnostic-plots/</a:t>
            </a:r>
          </a:p>
        </p:txBody>
      </p:sp>
    </p:spTree>
    <p:extLst>
      <p:ext uri="{BB962C8B-B14F-4D97-AF65-F5344CB8AC3E}">
        <p14:creationId xmlns:p14="http://schemas.microsoft.com/office/powerpoint/2010/main" val="3648861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5090" y="253970"/>
            <a:ext cx="4177233" cy="369332"/>
          </a:xfrm>
          <a:prstGeom prst="rect">
            <a:avLst/>
          </a:prstGeom>
          <a:noFill/>
        </p:spPr>
        <p:txBody>
          <a:bodyPr wrap="none" rtlCol="0">
            <a:spAutoFit/>
          </a:bodyPr>
          <a:lstStyle/>
          <a:p>
            <a:r>
              <a:rPr lang="en-GB" dirty="0"/>
              <a:t>Viewing problems by plotting the residuals</a:t>
            </a:r>
            <a:endParaRPr lang="en-US" dirty="0"/>
          </a:p>
        </p:txBody>
      </p:sp>
      <p:sp>
        <p:nvSpPr>
          <p:cNvPr id="6" name="TextBox 5"/>
          <p:cNvSpPr txBox="1"/>
          <p:nvPr/>
        </p:nvSpPr>
        <p:spPr>
          <a:xfrm>
            <a:off x="0" y="6371251"/>
            <a:ext cx="9144000" cy="486749"/>
          </a:xfrm>
          <a:prstGeom prst="rect">
            <a:avLst/>
          </a:prstGeom>
          <a:ln w="63500">
            <a:solidFill>
              <a:schemeClr val="accent6"/>
            </a:solidFill>
          </a:ln>
        </p:spPr>
        <p:style>
          <a:lnRef idx="2">
            <a:schemeClr val="accent3"/>
          </a:lnRef>
          <a:fillRef idx="1">
            <a:schemeClr val="lt1"/>
          </a:fillRef>
          <a:effectRef idx="0">
            <a:schemeClr val="accent3"/>
          </a:effectRef>
          <a:fontRef idx="minor">
            <a:schemeClr val="dk1"/>
          </a:fontRef>
        </p:style>
        <p:txBody>
          <a:bodyPr wrap="square" lIns="207718" tIns="103861" rIns="207718" bIns="103861" rtlCol="0">
            <a:spAutoFit/>
          </a:bodyPr>
          <a:lstStyle/>
          <a:p>
            <a:pPr algn="ctr"/>
            <a:r>
              <a:rPr lang="en-GB" b="1" dirty="0"/>
              <a:t>ISSU2028                                      Data Science                                  Dr Phil Lewis</a:t>
            </a:r>
          </a:p>
        </p:txBody>
      </p:sp>
      <p:sp>
        <p:nvSpPr>
          <p:cNvPr id="7" name="TextBox 6"/>
          <p:cNvSpPr txBox="1"/>
          <p:nvPr/>
        </p:nvSpPr>
        <p:spPr>
          <a:xfrm>
            <a:off x="0" y="0"/>
            <a:ext cx="9144000" cy="579082"/>
          </a:xfrm>
          <a:prstGeom prst="rect">
            <a:avLst/>
          </a:prstGeom>
          <a:ln w="63500">
            <a:solidFill>
              <a:schemeClr val="accent6"/>
            </a:solidFill>
          </a:ln>
        </p:spPr>
        <p:style>
          <a:lnRef idx="2">
            <a:schemeClr val="accent3"/>
          </a:lnRef>
          <a:fillRef idx="1">
            <a:schemeClr val="lt1"/>
          </a:fillRef>
          <a:effectRef idx="0">
            <a:schemeClr val="accent3"/>
          </a:effectRef>
          <a:fontRef idx="minor">
            <a:schemeClr val="dk1"/>
          </a:fontRef>
        </p:style>
        <p:txBody>
          <a:bodyPr wrap="square" lIns="207718" tIns="103861" rIns="207718" bIns="103861" rtlCol="0">
            <a:spAutoFit/>
          </a:bodyPr>
          <a:lstStyle/>
          <a:p>
            <a:pPr algn="ctr"/>
            <a:r>
              <a:rPr lang="en-US" sz="2400" dirty="0"/>
              <a:t>Viewing problems by examining residuals</a:t>
            </a:r>
            <a:endParaRPr lang="en-US" sz="2400" baseline="30000" dirty="0"/>
          </a:p>
        </p:txBody>
      </p:sp>
      <p:pic>
        <p:nvPicPr>
          <p:cNvPr id="2" name="Picture 1">
            <a:extLst>
              <a:ext uri="{FF2B5EF4-FFF2-40B4-BE49-F238E27FC236}">
                <a16:creationId xmlns:a16="http://schemas.microsoft.com/office/drawing/2014/main" id="{10EA62D0-1F3F-1443-9A5D-D2212C20CDEB}"/>
              </a:ext>
            </a:extLst>
          </p:cNvPr>
          <p:cNvPicPr>
            <a:picLocks noChangeAspect="1"/>
          </p:cNvPicPr>
          <p:nvPr/>
        </p:nvPicPr>
        <p:blipFill>
          <a:blip r:embed="rId2"/>
          <a:stretch>
            <a:fillRect/>
          </a:stretch>
        </p:blipFill>
        <p:spPr>
          <a:xfrm>
            <a:off x="377631" y="1379755"/>
            <a:ext cx="8196978" cy="4098489"/>
          </a:xfrm>
          <a:prstGeom prst="rect">
            <a:avLst/>
          </a:prstGeom>
        </p:spPr>
      </p:pic>
      <p:sp>
        <p:nvSpPr>
          <p:cNvPr id="8" name="TextBox 7">
            <a:extLst>
              <a:ext uri="{FF2B5EF4-FFF2-40B4-BE49-F238E27FC236}">
                <a16:creationId xmlns:a16="http://schemas.microsoft.com/office/drawing/2014/main" id="{8A062662-3CEA-B940-9E2D-47569B4C3C3F}"/>
              </a:ext>
            </a:extLst>
          </p:cNvPr>
          <p:cNvSpPr txBox="1"/>
          <p:nvPr/>
        </p:nvSpPr>
        <p:spPr>
          <a:xfrm>
            <a:off x="785090" y="5260774"/>
            <a:ext cx="6411798" cy="646331"/>
          </a:xfrm>
          <a:prstGeom prst="rect">
            <a:avLst/>
          </a:prstGeom>
          <a:noFill/>
        </p:spPr>
        <p:txBody>
          <a:bodyPr wrap="square" rtlCol="0">
            <a:spAutoFit/>
          </a:bodyPr>
          <a:lstStyle/>
          <a:p>
            <a:r>
              <a:rPr lang="en-US" dirty="0">
                <a:solidFill>
                  <a:srgbClr val="FF0000"/>
                </a:solidFill>
              </a:rPr>
              <a:t>Points with large “Cook’s distance” beyond indicated boundaries are distorting the fit. Examine and consider what to do…</a:t>
            </a:r>
          </a:p>
        </p:txBody>
      </p:sp>
      <p:sp>
        <p:nvSpPr>
          <p:cNvPr id="9" name="TextBox 8">
            <a:extLst>
              <a:ext uri="{FF2B5EF4-FFF2-40B4-BE49-F238E27FC236}">
                <a16:creationId xmlns:a16="http://schemas.microsoft.com/office/drawing/2014/main" id="{262A210D-CF4B-5642-B40D-92AAB26BF842}"/>
              </a:ext>
            </a:extLst>
          </p:cNvPr>
          <p:cNvSpPr txBox="1"/>
          <p:nvPr/>
        </p:nvSpPr>
        <p:spPr>
          <a:xfrm>
            <a:off x="141094" y="806017"/>
            <a:ext cx="4311275" cy="646331"/>
          </a:xfrm>
          <a:prstGeom prst="rect">
            <a:avLst/>
          </a:prstGeom>
          <a:noFill/>
        </p:spPr>
        <p:txBody>
          <a:bodyPr wrap="square" rtlCol="0">
            <a:spAutoFit/>
          </a:bodyPr>
          <a:lstStyle/>
          <a:p>
            <a:r>
              <a:rPr lang="en-US" dirty="0"/>
              <a:t>4. Shows trend in residuals and leverage (distortions to fit by outliers).</a:t>
            </a:r>
          </a:p>
        </p:txBody>
      </p:sp>
      <p:sp>
        <p:nvSpPr>
          <p:cNvPr id="10" name="Rectangle 9">
            <a:extLst>
              <a:ext uri="{FF2B5EF4-FFF2-40B4-BE49-F238E27FC236}">
                <a16:creationId xmlns:a16="http://schemas.microsoft.com/office/drawing/2014/main" id="{728554DD-BB4D-2E42-8137-1901BDBE4B63}"/>
              </a:ext>
            </a:extLst>
          </p:cNvPr>
          <p:cNvSpPr/>
          <p:nvPr/>
        </p:nvSpPr>
        <p:spPr>
          <a:xfrm>
            <a:off x="4281053" y="5845468"/>
            <a:ext cx="6038603" cy="369332"/>
          </a:xfrm>
          <a:prstGeom prst="rect">
            <a:avLst/>
          </a:prstGeom>
        </p:spPr>
        <p:txBody>
          <a:bodyPr wrap="square">
            <a:spAutoFit/>
          </a:bodyPr>
          <a:lstStyle/>
          <a:p>
            <a:r>
              <a:rPr lang="en-US" dirty="0"/>
              <a:t>https://</a:t>
            </a:r>
            <a:r>
              <a:rPr lang="en-US" dirty="0" err="1"/>
              <a:t>data.library.virginia.edu</a:t>
            </a:r>
            <a:r>
              <a:rPr lang="en-US" dirty="0"/>
              <a:t>/diagnostic-plots/</a:t>
            </a:r>
          </a:p>
        </p:txBody>
      </p:sp>
    </p:spTree>
    <p:extLst>
      <p:ext uri="{BB962C8B-B14F-4D97-AF65-F5344CB8AC3E}">
        <p14:creationId xmlns:p14="http://schemas.microsoft.com/office/powerpoint/2010/main" val="11397884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5090" y="253970"/>
            <a:ext cx="4177233" cy="369332"/>
          </a:xfrm>
          <a:prstGeom prst="rect">
            <a:avLst/>
          </a:prstGeom>
          <a:noFill/>
        </p:spPr>
        <p:txBody>
          <a:bodyPr wrap="none" rtlCol="0">
            <a:spAutoFit/>
          </a:bodyPr>
          <a:lstStyle/>
          <a:p>
            <a:r>
              <a:rPr lang="en-GB" dirty="0"/>
              <a:t>Viewing problems by plotting the residuals</a:t>
            </a:r>
            <a:endParaRPr lang="en-US" dirty="0"/>
          </a:p>
        </p:txBody>
      </p:sp>
      <p:sp>
        <p:nvSpPr>
          <p:cNvPr id="6" name="TextBox 5"/>
          <p:cNvSpPr txBox="1"/>
          <p:nvPr/>
        </p:nvSpPr>
        <p:spPr>
          <a:xfrm>
            <a:off x="0" y="6371251"/>
            <a:ext cx="9144000" cy="486749"/>
          </a:xfrm>
          <a:prstGeom prst="rect">
            <a:avLst/>
          </a:prstGeom>
          <a:ln w="63500">
            <a:solidFill>
              <a:schemeClr val="accent6"/>
            </a:solidFill>
          </a:ln>
        </p:spPr>
        <p:style>
          <a:lnRef idx="2">
            <a:schemeClr val="accent3"/>
          </a:lnRef>
          <a:fillRef idx="1">
            <a:schemeClr val="lt1"/>
          </a:fillRef>
          <a:effectRef idx="0">
            <a:schemeClr val="accent3"/>
          </a:effectRef>
          <a:fontRef idx="minor">
            <a:schemeClr val="dk1"/>
          </a:fontRef>
        </p:style>
        <p:txBody>
          <a:bodyPr wrap="square" lIns="207718" tIns="103861" rIns="207718" bIns="103861" rtlCol="0">
            <a:spAutoFit/>
          </a:bodyPr>
          <a:lstStyle/>
          <a:p>
            <a:pPr algn="ctr"/>
            <a:r>
              <a:rPr lang="en-GB" b="1" dirty="0"/>
              <a:t>ISSU2028                                      Data Science                                  Dr Phil Lewis</a:t>
            </a:r>
          </a:p>
        </p:txBody>
      </p:sp>
      <p:sp>
        <p:nvSpPr>
          <p:cNvPr id="7" name="TextBox 6"/>
          <p:cNvSpPr txBox="1"/>
          <p:nvPr/>
        </p:nvSpPr>
        <p:spPr>
          <a:xfrm>
            <a:off x="0" y="0"/>
            <a:ext cx="9144000" cy="579082"/>
          </a:xfrm>
          <a:prstGeom prst="rect">
            <a:avLst/>
          </a:prstGeom>
          <a:ln w="63500">
            <a:solidFill>
              <a:schemeClr val="accent6"/>
            </a:solidFill>
          </a:ln>
        </p:spPr>
        <p:style>
          <a:lnRef idx="2">
            <a:schemeClr val="accent3"/>
          </a:lnRef>
          <a:fillRef idx="1">
            <a:schemeClr val="lt1"/>
          </a:fillRef>
          <a:effectRef idx="0">
            <a:schemeClr val="accent3"/>
          </a:effectRef>
          <a:fontRef idx="minor">
            <a:schemeClr val="dk1"/>
          </a:fontRef>
        </p:style>
        <p:txBody>
          <a:bodyPr wrap="square" lIns="207718" tIns="103861" rIns="207718" bIns="103861" rtlCol="0">
            <a:spAutoFit/>
          </a:bodyPr>
          <a:lstStyle/>
          <a:p>
            <a:pPr algn="ctr"/>
            <a:r>
              <a:rPr lang="en-US" sz="2400" dirty="0"/>
              <a:t>Viewing problems by examining residuals</a:t>
            </a:r>
            <a:endParaRPr lang="en-US" sz="2400" baseline="30000" dirty="0"/>
          </a:p>
        </p:txBody>
      </p:sp>
      <p:sp>
        <p:nvSpPr>
          <p:cNvPr id="2" name="Rectangle 1">
            <a:extLst>
              <a:ext uri="{FF2B5EF4-FFF2-40B4-BE49-F238E27FC236}">
                <a16:creationId xmlns:a16="http://schemas.microsoft.com/office/drawing/2014/main" id="{DD713A82-592F-8643-A182-52F0214C541C}"/>
              </a:ext>
            </a:extLst>
          </p:cNvPr>
          <p:cNvSpPr/>
          <p:nvPr/>
        </p:nvSpPr>
        <p:spPr>
          <a:xfrm>
            <a:off x="460169" y="3161206"/>
            <a:ext cx="8223662" cy="2631490"/>
          </a:xfrm>
          <a:prstGeom prst="rect">
            <a:avLst/>
          </a:prstGeom>
        </p:spPr>
        <p:txBody>
          <a:bodyPr wrap="square">
            <a:spAutoFit/>
          </a:bodyPr>
          <a:lstStyle/>
          <a:p>
            <a:pPr fontAlgn="base">
              <a:buFont typeface="+mj-lt"/>
              <a:buAutoNum type="arabicPeriod"/>
            </a:pPr>
            <a:r>
              <a:rPr lang="en-GB" sz="1100" dirty="0">
                <a:solidFill>
                  <a:srgbClr val="242729"/>
                </a:solidFill>
                <a:latin typeface="inherit"/>
              </a:rPr>
              <a:t>Global Stat- Are the relationships between your X predictors and Y roughly linear?. Rejection of the null (p &lt; .05) indicates a non-linear relationship between one or more of your X’s and Y</a:t>
            </a:r>
          </a:p>
          <a:p>
            <a:pPr fontAlgn="base">
              <a:buFont typeface="+mj-lt"/>
              <a:buAutoNum type="arabicPeriod"/>
            </a:pPr>
            <a:endParaRPr lang="en-GB" sz="1100" dirty="0">
              <a:solidFill>
                <a:srgbClr val="242729"/>
              </a:solidFill>
              <a:latin typeface="inherit"/>
            </a:endParaRPr>
          </a:p>
          <a:p>
            <a:pPr fontAlgn="base">
              <a:buFont typeface="+mj-lt"/>
              <a:buAutoNum type="arabicPeriod"/>
            </a:pPr>
            <a:r>
              <a:rPr lang="en-GB" sz="1100" dirty="0">
                <a:solidFill>
                  <a:srgbClr val="242729"/>
                </a:solidFill>
                <a:latin typeface="inherit"/>
              </a:rPr>
              <a:t>Skewness - Is your distribution skewed positively or negatively, necessitating a transformation to meet the assumption of normality? Rejection of the null (p &lt; .05) indicates that you should likely transform your data.</a:t>
            </a:r>
          </a:p>
          <a:p>
            <a:pPr fontAlgn="base">
              <a:buFont typeface="+mj-lt"/>
              <a:buAutoNum type="arabicPeriod"/>
            </a:pPr>
            <a:endParaRPr lang="en-GB" sz="1100" dirty="0">
              <a:solidFill>
                <a:srgbClr val="242729"/>
              </a:solidFill>
              <a:latin typeface="inherit"/>
            </a:endParaRPr>
          </a:p>
          <a:p>
            <a:pPr fontAlgn="base">
              <a:buFont typeface="+mj-lt"/>
              <a:buAutoNum type="arabicPeriod"/>
            </a:pPr>
            <a:r>
              <a:rPr lang="en-GB" sz="1100" dirty="0">
                <a:solidFill>
                  <a:srgbClr val="242729"/>
                </a:solidFill>
                <a:latin typeface="inherit"/>
              </a:rPr>
              <a:t>Kurtosis- Is your distribution kurtotic (highly peaked or very shallowly peaked), necessitating a transformation to meet the assumption of normality? Rejection of the null (p &lt; .05) indicates that you should likely transform your data.</a:t>
            </a:r>
          </a:p>
          <a:p>
            <a:pPr fontAlgn="base">
              <a:buFont typeface="+mj-lt"/>
              <a:buAutoNum type="arabicPeriod"/>
            </a:pPr>
            <a:endParaRPr lang="en-GB" sz="1100" dirty="0">
              <a:solidFill>
                <a:srgbClr val="242729"/>
              </a:solidFill>
              <a:latin typeface="inherit"/>
            </a:endParaRPr>
          </a:p>
          <a:p>
            <a:pPr fontAlgn="base">
              <a:buFont typeface="+mj-lt"/>
              <a:buAutoNum type="arabicPeriod"/>
            </a:pPr>
            <a:r>
              <a:rPr lang="en-GB" sz="1100" dirty="0">
                <a:solidFill>
                  <a:srgbClr val="242729"/>
                </a:solidFill>
                <a:latin typeface="inherit"/>
              </a:rPr>
              <a:t>Link Function- Is your dependent variable truly continuous, or categorical? Rejection of the null (p &lt; .05) indicates that you should use an alternative form of the generalized linear model (e.g. logistic or binomial regression).</a:t>
            </a:r>
          </a:p>
          <a:p>
            <a:pPr fontAlgn="base">
              <a:buFont typeface="+mj-lt"/>
              <a:buAutoNum type="arabicPeriod"/>
            </a:pPr>
            <a:endParaRPr lang="en-GB" sz="1100" dirty="0">
              <a:solidFill>
                <a:srgbClr val="242729"/>
              </a:solidFill>
              <a:latin typeface="inherit"/>
            </a:endParaRPr>
          </a:p>
          <a:p>
            <a:pPr fontAlgn="base">
              <a:buFont typeface="+mj-lt"/>
              <a:buAutoNum type="arabicPeriod"/>
            </a:pPr>
            <a:r>
              <a:rPr lang="en-GB" sz="1100" dirty="0">
                <a:solidFill>
                  <a:srgbClr val="242729"/>
                </a:solidFill>
                <a:latin typeface="inherit"/>
              </a:rPr>
              <a:t>Heteroscedasticity- Is the variance of your model residuals constant across the range of X (assumption of </a:t>
            </a:r>
            <a:r>
              <a:rPr lang="en-GB" sz="1100" dirty="0" err="1">
                <a:solidFill>
                  <a:srgbClr val="242729"/>
                </a:solidFill>
                <a:latin typeface="inherit"/>
              </a:rPr>
              <a:t>homoscedastiity</a:t>
            </a:r>
            <a:r>
              <a:rPr lang="en-GB" sz="1100" dirty="0">
                <a:solidFill>
                  <a:srgbClr val="242729"/>
                </a:solidFill>
                <a:latin typeface="inherit"/>
              </a:rPr>
              <a:t>)? Rejection of the null (p &lt; .05) indicates that your residuals are heteroscedastic, and thus non-constant across the range of X. Your model is better/worse at predicting for certain ranges of your X scales.</a:t>
            </a:r>
            <a:endParaRPr lang="en-GB" sz="1100" b="0" i="0" dirty="0">
              <a:solidFill>
                <a:srgbClr val="242729"/>
              </a:solidFill>
              <a:effectLst/>
              <a:latin typeface="inherit"/>
            </a:endParaRPr>
          </a:p>
        </p:txBody>
      </p:sp>
      <p:sp>
        <p:nvSpPr>
          <p:cNvPr id="3" name="Rectangle 2">
            <a:extLst>
              <a:ext uri="{FF2B5EF4-FFF2-40B4-BE49-F238E27FC236}">
                <a16:creationId xmlns:a16="http://schemas.microsoft.com/office/drawing/2014/main" id="{67F222F2-5050-EB4F-A3EE-6F2534E24A2C}"/>
              </a:ext>
            </a:extLst>
          </p:cNvPr>
          <p:cNvSpPr/>
          <p:nvPr/>
        </p:nvSpPr>
        <p:spPr>
          <a:xfrm>
            <a:off x="267194" y="5875824"/>
            <a:ext cx="9921834" cy="369332"/>
          </a:xfrm>
          <a:prstGeom prst="rect">
            <a:avLst/>
          </a:prstGeom>
        </p:spPr>
        <p:txBody>
          <a:bodyPr wrap="square">
            <a:spAutoFit/>
          </a:bodyPr>
          <a:lstStyle/>
          <a:p>
            <a:r>
              <a:rPr lang="en-US" dirty="0"/>
              <a:t>https://</a:t>
            </a:r>
            <a:r>
              <a:rPr lang="en-US" dirty="0" err="1"/>
              <a:t>stackoverflow.com</a:t>
            </a:r>
            <a:r>
              <a:rPr lang="en-US" dirty="0"/>
              <a:t>/questions/43252474/using-and-interpreting-output-from-</a:t>
            </a:r>
            <a:r>
              <a:rPr lang="en-US" dirty="0" err="1"/>
              <a:t>gvlma</a:t>
            </a:r>
            <a:endParaRPr lang="en-US" dirty="0"/>
          </a:p>
        </p:txBody>
      </p:sp>
      <p:sp>
        <p:nvSpPr>
          <p:cNvPr id="8" name="Rectangle 7">
            <a:extLst>
              <a:ext uri="{FF2B5EF4-FFF2-40B4-BE49-F238E27FC236}">
                <a16:creationId xmlns:a16="http://schemas.microsoft.com/office/drawing/2014/main" id="{D92726C9-84CD-D647-9340-22586063622F}"/>
              </a:ext>
            </a:extLst>
          </p:cNvPr>
          <p:cNvSpPr/>
          <p:nvPr/>
        </p:nvSpPr>
        <p:spPr>
          <a:xfrm>
            <a:off x="460169" y="906311"/>
            <a:ext cx="10402784" cy="2246769"/>
          </a:xfrm>
          <a:prstGeom prst="rect">
            <a:avLst/>
          </a:prstGeom>
        </p:spPr>
        <p:txBody>
          <a:bodyPr wrap="square">
            <a:spAutoFit/>
          </a:bodyPr>
          <a:lstStyle/>
          <a:p>
            <a:pPr latinLnBrk="1"/>
            <a:r>
              <a:rPr lang="en-GB" sz="1400" dirty="0">
                <a:latin typeface="Courier" pitchFamily="2" charset="0"/>
              </a:rPr>
              <a:t>library("</a:t>
            </a:r>
            <a:r>
              <a:rPr lang="en-GB" sz="1400" dirty="0" err="1">
                <a:latin typeface="Courier" pitchFamily="2" charset="0"/>
              </a:rPr>
              <a:t>gvlma</a:t>
            </a:r>
            <a:r>
              <a:rPr lang="en-GB" sz="1400" dirty="0">
                <a:latin typeface="Courier" pitchFamily="2" charset="0"/>
              </a:rPr>
              <a:t>") </a:t>
            </a:r>
          </a:p>
          <a:p>
            <a:pPr latinLnBrk="1"/>
            <a:r>
              <a:rPr lang="en-GB" sz="1400" dirty="0" err="1">
                <a:latin typeface="Courier" pitchFamily="2" charset="0"/>
              </a:rPr>
              <a:t>myfit</a:t>
            </a:r>
            <a:r>
              <a:rPr lang="en-GB" sz="1400" dirty="0">
                <a:latin typeface="Courier" pitchFamily="2" charset="0"/>
              </a:rPr>
              <a:t> &lt;- </a:t>
            </a:r>
            <a:r>
              <a:rPr lang="en-GB" sz="1400" b="1" dirty="0" err="1">
                <a:latin typeface="Courier" pitchFamily="2" charset="0"/>
              </a:rPr>
              <a:t>lm</a:t>
            </a:r>
            <a:r>
              <a:rPr lang="en-GB" sz="1400" dirty="0">
                <a:latin typeface="Courier" pitchFamily="2" charset="0"/>
              </a:rPr>
              <a:t>(</a:t>
            </a:r>
            <a:r>
              <a:rPr lang="en-GB" sz="1400" dirty="0" err="1">
                <a:latin typeface="Courier" pitchFamily="2" charset="0"/>
              </a:rPr>
              <a:t>dist</a:t>
            </a:r>
            <a:r>
              <a:rPr lang="en-GB" sz="1400" dirty="0">
                <a:latin typeface="Courier" pitchFamily="2" charset="0"/>
              </a:rPr>
              <a:t> ~ speed, data=cars)</a:t>
            </a:r>
          </a:p>
          <a:p>
            <a:pPr latinLnBrk="1"/>
            <a:r>
              <a:rPr lang="en-GB" sz="1400" b="1" dirty="0" err="1">
                <a:latin typeface="Courier" pitchFamily="2" charset="0"/>
              </a:rPr>
              <a:t>gvlma</a:t>
            </a:r>
            <a:r>
              <a:rPr lang="en-GB" sz="1400" dirty="0">
                <a:latin typeface="Courier" pitchFamily="2" charset="0"/>
              </a:rPr>
              <a:t>(</a:t>
            </a:r>
            <a:r>
              <a:rPr lang="en-GB" sz="1400" dirty="0" err="1">
                <a:latin typeface="Courier" pitchFamily="2" charset="0"/>
              </a:rPr>
              <a:t>myfit</a:t>
            </a:r>
            <a:r>
              <a:rPr lang="en-GB" sz="1400" dirty="0">
                <a:latin typeface="Courier" pitchFamily="2" charset="0"/>
              </a:rPr>
              <a:t>)</a:t>
            </a:r>
          </a:p>
          <a:p>
            <a:pPr latinLnBrk="1"/>
            <a:r>
              <a:rPr lang="en-GB" sz="1400" i="1" dirty="0">
                <a:latin typeface="Courier" pitchFamily="2" charset="0"/>
              </a:rPr>
              <a:t>#=&gt;                     Value  p-value                   Decision</a:t>
            </a:r>
            <a:endParaRPr lang="en-GB" sz="1400" dirty="0">
              <a:latin typeface="Courier" pitchFamily="2" charset="0"/>
            </a:endParaRPr>
          </a:p>
          <a:p>
            <a:pPr latinLnBrk="1"/>
            <a:r>
              <a:rPr lang="en-GB" sz="1400" i="1" dirty="0">
                <a:latin typeface="Courier" pitchFamily="2" charset="0"/>
              </a:rPr>
              <a:t>#=&gt; Global Stat        15.801 0.003298 Assumptions NOT satisfied!</a:t>
            </a:r>
            <a:endParaRPr lang="en-GB" sz="1400" dirty="0">
              <a:latin typeface="Courier" pitchFamily="2" charset="0"/>
            </a:endParaRPr>
          </a:p>
          <a:p>
            <a:pPr latinLnBrk="1"/>
            <a:r>
              <a:rPr lang="en-GB" sz="1400" i="1" dirty="0">
                <a:latin typeface="Courier" pitchFamily="2" charset="0"/>
              </a:rPr>
              <a:t>#=&gt; Skewness            6.528 0.010621 Assumptions NOT satisfied!</a:t>
            </a:r>
            <a:endParaRPr lang="en-GB" sz="1400" dirty="0">
              <a:latin typeface="Courier" pitchFamily="2" charset="0"/>
            </a:endParaRPr>
          </a:p>
          <a:p>
            <a:pPr latinLnBrk="1"/>
            <a:r>
              <a:rPr lang="en-GB" sz="1400" i="1" dirty="0">
                <a:latin typeface="Courier" pitchFamily="2" charset="0"/>
              </a:rPr>
              <a:t>#=&gt; Kurtosis            1.661 0.197449    Assumptions acceptable.</a:t>
            </a:r>
            <a:endParaRPr lang="en-GB" sz="1400" dirty="0">
              <a:latin typeface="Courier" pitchFamily="2" charset="0"/>
            </a:endParaRPr>
          </a:p>
          <a:p>
            <a:pPr latinLnBrk="1"/>
            <a:r>
              <a:rPr lang="en-GB" sz="1400" i="1" dirty="0">
                <a:latin typeface="Courier" pitchFamily="2" charset="0"/>
              </a:rPr>
              <a:t>#=&gt; Link Function       2.329 0.126998    Assumptions acceptable.</a:t>
            </a:r>
            <a:endParaRPr lang="en-GB" sz="1400" dirty="0">
              <a:latin typeface="Courier" pitchFamily="2" charset="0"/>
            </a:endParaRPr>
          </a:p>
          <a:p>
            <a:pPr latinLnBrk="1"/>
            <a:r>
              <a:rPr lang="en-GB" sz="1400" i="1" dirty="0">
                <a:latin typeface="Courier" pitchFamily="2" charset="0"/>
              </a:rPr>
              <a:t>#=&gt; Heteroscedasticity  5.283 0.021530 Assumptions NOT satisfied!</a:t>
            </a:r>
            <a:endParaRPr lang="en-GB" sz="1400" dirty="0">
              <a:latin typeface="Courier" pitchFamily="2" charset="0"/>
            </a:endParaRPr>
          </a:p>
          <a:p>
            <a:r>
              <a:rPr lang="en-GB" sz="1400" dirty="0">
                <a:latin typeface="Courier" pitchFamily="2" charset="0"/>
              </a:rPr>
              <a:t> </a:t>
            </a:r>
          </a:p>
        </p:txBody>
      </p:sp>
    </p:spTree>
    <p:extLst>
      <p:ext uri="{BB962C8B-B14F-4D97-AF65-F5344CB8AC3E}">
        <p14:creationId xmlns:p14="http://schemas.microsoft.com/office/powerpoint/2010/main" val="2104291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5090" y="253970"/>
            <a:ext cx="4177233" cy="369332"/>
          </a:xfrm>
          <a:prstGeom prst="rect">
            <a:avLst/>
          </a:prstGeom>
          <a:noFill/>
        </p:spPr>
        <p:txBody>
          <a:bodyPr wrap="none" rtlCol="0">
            <a:spAutoFit/>
          </a:bodyPr>
          <a:lstStyle/>
          <a:p>
            <a:r>
              <a:rPr lang="en-GB" dirty="0"/>
              <a:t>Viewing problems by plotting the residuals</a:t>
            </a:r>
            <a:endParaRPr lang="en-US" dirty="0"/>
          </a:p>
        </p:txBody>
      </p:sp>
      <p:sp>
        <p:nvSpPr>
          <p:cNvPr id="6" name="TextBox 5"/>
          <p:cNvSpPr txBox="1"/>
          <p:nvPr/>
        </p:nvSpPr>
        <p:spPr>
          <a:xfrm>
            <a:off x="0" y="6371251"/>
            <a:ext cx="9144000" cy="486749"/>
          </a:xfrm>
          <a:prstGeom prst="rect">
            <a:avLst/>
          </a:prstGeom>
          <a:ln w="63500">
            <a:solidFill>
              <a:schemeClr val="accent6"/>
            </a:solidFill>
          </a:ln>
        </p:spPr>
        <p:style>
          <a:lnRef idx="2">
            <a:schemeClr val="accent3"/>
          </a:lnRef>
          <a:fillRef idx="1">
            <a:schemeClr val="lt1"/>
          </a:fillRef>
          <a:effectRef idx="0">
            <a:schemeClr val="accent3"/>
          </a:effectRef>
          <a:fontRef idx="minor">
            <a:schemeClr val="dk1"/>
          </a:fontRef>
        </p:style>
        <p:txBody>
          <a:bodyPr wrap="square" lIns="207718" tIns="103861" rIns="207718" bIns="103861" rtlCol="0">
            <a:spAutoFit/>
          </a:bodyPr>
          <a:lstStyle/>
          <a:p>
            <a:pPr algn="ctr"/>
            <a:r>
              <a:rPr lang="en-GB" b="1" dirty="0"/>
              <a:t>ISSU2028                                      Data Science                                  Dr Phil Lewis</a:t>
            </a:r>
          </a:p>
        </p:txBody>
      </p:sp>
      <p:sp>
        <p:nvSpPr>
          <p:cNvPr id="7" name="TextBox 6"/>
          <p:cNvSpPr txBox="1"/>
          <p:nvPr/>
        </p:nvSpPr>
        <p:spPr>
          <a:xfrm>
            <a:off x="0" y="0"/>
            <a:ext cx="9144000" cy="579082"/>
          </a:xfrm>
          <a:prstGeom prst="rect">
            <a:avLst/>
          </a:prstGeom>
          <a:ln w="63500">
            <a:solidFill>
              <a:schemeClr val="accent6"/>
            </a:solidFill>
          </a:ln>
        </p:spPr>
        <p:style>
          <a:lnRef idx="2">
            <a:schemeClr val="accent3"/>
          </a:lnRef>
          <a:fillRef idx="1">
            <a:schemeClr val="lt1"/>
          </a:fillRef>
          <a:effectRef idx="0">
            <a:schemeClr val="accent3"/>
          </a:effectRef>
          <a:fontRef idx="minor">
            <a:schemeClr val="dk1"/>
          </a:fontRef>
        </p:style>
        <p:txBody>
          <a:bodyPr wrap="square" lIns="207718" tIns="103861" rIns="207718" bIns="103861" rtlCol="0">
            <a:spAutoFit/>
          </a:bodyPr>
          <a:lstStyle/>
          <a:p>
            <a:pPr algn="ctr"/>
            <a:r>
              <a:rPr lang="en-US" sz="2400" dirty="0"/>
              <a:t>Examining for collinearity</a:t>
            </a:r>
            <a:endParaRPr lang="en-US" sz="2400" baseline="30000" dirty="0"/>
          </a:p>
        </p:txBody>
      </p:sp>
      <p:sp>
        <p:nvSpPr>
          <p:cNvPr id="2" name="Rectangle 1">
            <a:extLst>
              <a:ext uri="{FF2B5EF4-FFF2-40B4-BE49-F238E27FC236}">
                <a16:creationId xmlns:a16="http://schemas.microsoft.com/office/drawing/2014/main" id="{7891B41F-0FEA-B24E-8E6A-D2D6632E23A9}"/>
              </a:ext>
            </a:extLst>
          </p:cNvPr>
          <p:cNvSpPr/>
          <p:nvPr/>
        </p:nvSpPr>
        <p:spPr>
          <a:xfrm>
            <a:off x="237507" y="3346839"/>
            <a:ext cx="10788733" cy="938719"/>
          </a:xfrm>
          <a:prstGeom prst="rect">
            <a:avLst/>
          </a:prstGeom>
        </p:spPr>
        <p:txBody>
          <a:bodyPr wrap="square">
            <a:spAutoFit/>
          </a:bodyPr>
          <a:lstStyle/>
          <a:p>
            <a:r>
              <a:rPr lang="en-US" sz="1100" dirty="0">
                <a:latin typeface="Courier" pitchFamily="2" charset="0"/>
              </a:rPr>
              <a:t>library(car)</a:t>
            </a:r>
          </a:p>
          <a:p>
            <a:r>
              <a:rPr lang="en-US" sz="1100" dirty="0" err="1">
                <a:latin typeface="Courier" pitchFamily="2" charset="0"/>
              </a:rPr>
              <a:t>myfit</a:t>
            </a:r>
            <a:r>
              <a:rPr lang="en-US" sz="1100" dirty="0">
                <a:latin typeface="Courier" pitchFamily="2" charset="0"/>
              </a:rPr>
              <a:t> &lt;- </a:t>
            </a:r>
            <a:r>
              <a:rPr lang="en-US" sz="1100" dirty="0" err="1">
                <a:latin typeface="Courier" pitchFamily="2" charset="0"/>
              </a:rPr>
              <a:t>lm</a:t>
            </a:r>
            <a:r>
              <a:rPr lang="en-US" sz="1100" dirty="0">
                <a:latin typeface="Courier" pitchFamily="2" charset="0"/>
              </a:rPr>
              <a:t>(mpg ~ ., data=</a:t>
            </a:r>
            <a:r>
              <a:rPr lang="en-US" sz="1100" dirty="0" err="1">
                <a:latin typeface="Courier" pitchFamily="2" charset="0"/>
              </a:rPr>
              <a:t>mtcars</a:t>
            </a:r>
            <a:r>
              <a:rPr lang="en-US" sz="1100" dirty="0">
                <a:latin typeface="Courier" pitchFamily="2" charset="0"/>
              </a:rPr>
              <a:t>)</a:t>
            </a:r>
          </a:p>
          <a:p>
            <a:r>
              <a:rPr lang="en-US" sz="1100" dirty="0" err="1">
                <a:latin typeface="Courier" pitchFamily="2" charset="0"/>
              </a:rPr>
              <a:t>vif</a:t>
            </a:r>
            <a:r>
              <a:rPr lang="en-US" sz="1100" dirty="0">
                <a:latin typeface="Courier" pitchFamily="2" charset="0"/>
              </a:rPr>
              <a:t>(</a:t>
            </a:r>
            <a:r>
              <a:rPr lang="en-US" sz="1100" dirty="0" err="1">
                <a:latin typeface="Courier" pitchFamily="2" charset="0"/>
              </a:rPr>
              <a:t>myfit</a:t>
            </a:r>
            <a:r>
              <a:rPr lang="en-US" sz="1100" dirty="0">
                <a:latin typeface="Courier" pitchFamily="2" charset="0"/>
              </a:rPr>
              <a:t>)</a:t>
            </a:r>
          </a:p>
          <a:p>
            <a:r>
              <a:rPr lang="en-US" sz="1100" dirty="0">
                <a:latin typeface="Courier" pitchFamily="2" charset="0"/>
              </a:rPr>
              <a:t>#   </a:t>
            </a:r>
            <a:r>
              <a:rPr lang="en-US" sz="1100" dirty="0" err="1">
                <a:latin typeface="Courier" pitchFamily="2" charset="0"/>
              </a:rPr>
              <a:t>cyl</a:t>
            </a:r>
            <a:r>
              <a:rPr lang="en-US" sz="1100" dirty="0">
                <a:latin typeface="Courier" pitchFamily="2" charset="0"/>
              </a:rPr>
              <a:t>      </a:t>
            </a:r>
            <a:r>
              <a:rPr lang="en-US" sz="1100" dirty="0" err="1">
                <a:latin typeface="Courier" pitchFamily="2" charset="0"/>
              </a:rPr>
              <a:t>disp</a:t>
            </a:r>
            <a:r>
              <a:rPr lang="en-US" sz="1100" dirty="0">
                <a:latin typeface="Courier" pitchFamily="2" charset="0"/>
              </a:rPr>
              <a:t>        </a:t>
            </a:r>
            <a:r>
              <a:rPr lang="en-US" sz="1100" dirty="0" err="1">
                <a:latin typeface="Courier" pitchFamily="2" charset="0"/>
              </a:rPr>
              <a:t>hp</a:t>
            </a:r>
            <a:r>
              <a:rPr lang="en-US" sz="1100" dirty="0">
                <a:latin typeface="Courier" pitchFamily="2" charset="0"/>
              </a:rPr>
              <a:t>      drat        </a:t>
            </a:r>
            <a:r>
              <a:rPr lang="en-US" sz="1100" dirty="0" err="1">
                <a:latin typeface="Courier" pitchFamily="2" charset="0"/>
              </a:rPr>
              <a:t>wt</a:t>
            </a:r>
            <a:r>
              <a:rPr lang="en-US" sz="1100" dirty="0">
                <a:latin typeface="Courier" pitchFamily="2" charset="0"/>
              </a:rPr>
              <a:t>      </a:t>
            </a:r>
            <a:r>
              <a:rPr lang="en-US" sz="1100" dirty="0" err="1">
                <a:latin typeface="Courier" pitchFamily="2" charset="0"/>
              </a:rPr>
              <a:t>qsec</a:t>
            </a:r>
            <a:r>
              <a:rPr lang="en-US" sz="1100" dirty="0">
                <a:latin typeface="Courier" pitchFamily="2" charset="0"/>
              </a:rPr>
              <a:t>        vs        am      gear      carb </a:t>
            </a:r>
          </a:p>
          <a:p>
            <a:r>
              <a:rPr lang="en-US" sz="1100" dirty="0">
                <a:latin typeface="Courier" pitchFamily="2" charset="0"/>
              </a:rPr>
              <a:t>#   15.373833 21.620241  9.832037  3.374620 15.164887  7.527958  4.965873  4.648487  5.357452  7.908747 </a:t>
            </a:r>
          </a:p>
        </p:txBody>
      </p:sp>
      <p:sp>
        <p:nvSpPr>
          <p:cNvPr id="3" name="TextBox 2">
            <a:extLst>
              <a:ext uri="{FF2B5EF4-FFF2-40B4-BE49-F238E27FC236}">
                <a16:creationId xmlns:a16="http://schemas.microsoft.com/office/drawing/2014/main" id="{04E05681-43B5-284D-A2DB-373247479D89}"/>
              </a:ext>
            </a:extLst>
          </p:cNvPr>
          <p:cNvSpPr txBox="1"/>
          <p:nvPr/>
        </p:nvSpPr>
        <p:spPr>
          <a:xfrm>
            <a:off x="237507" y="5298988"/>
            <a:ext cx="8312727" cy="923330"/>
          </a:xfrm>
          <a:prstGeom prst="rect">
            <a:avLst/>
          </a:prstGeom>
          <a:noFill/>
        </p:spPr>
        <p:txBody>
          <a:bodyPr wrap="square" rtlCol="0">
            <a:spAutoFit/>
          </a:bodyPr>
          <a:lstStyle/>
          <a:p>
            <a:endParaRPr lang="en-US" dirty="0"/>
          </a:p>
          <a:p>
            <a:r>
              <a:rPr lang="en-US" dirty="0">
                <a:solidFill>
                  <a:srgbClr val="FF0000"/>
                </a:solidFill>
              </a:rPr>
              <a:t>To fix: either remove one of correlated predictors or combine the correlated predictors (e.g. simple way would be to average them).</a:t>
            </a:r>
          </a:p>
        </p:txBody>
      </p:sp>
      <p:sp>
        <p:nvSpPr>
          <p:cNvPr id="8" name="TextBox 7">
            <a:extLst>
              <a:ext uri="{FF2B5EF4-FFF2-40B4-BE49-F238E27FC236}">
                <a16:creationId xmlns:a16="http://schemas.microsoft.com/office/drawing/2014/main" id="{EC12A53B-28BE-424B-BBAC-FB2AB01A7EBF}"/>
              </a:ext>
            </a:extLst>
          </p:cNvPr>
          <p:cNvSpPr txBox="1"/>
          <p:nvPr/>
        </p:nvSpPr>
        <p:spPr>
          <a:xfrm>
            <a:off x="237507" y="993954"/>
            <a:ext cx="6463629" cy="461665"/>
          </a:xfrm>
          <a:prstGeom prst="rect">
            <a:avLst/>
          </a:prstGeom>
          <a:noFill/>
        </p:spPr>
        <p:txBody>
          <a:bodyPr wrap="none" rtlCol="0">
            <a:spAutoFit/>
          </a:bodyPr>
          <a:lstStyle/>
          <a:p>
            <a:r>
              <a:rPr lang="en-US" sz="2400" dirty="0"/>
              <a:t>Collinearity – predictors that are highly correlated.</a:t>
            </a:r>
          </a:p>
        </p:txBody>
      </p:sp>
      <p:sp>
        <p:nvSpPr>
          <p:cNvPr id="4" name="Rectangle 3">
            <a:extLst>
              <a:ext uri="{FF2B5EF4-FFF2-40B4-BE49-F238E27FC236}">
                <a16:creationId xmlns:a16="http://schemas.microsoft.com/office/drawing/2014/main" id="{3227B312-874B-2C4C-B855-D662A8383FA2}"/>
              </a:ext>
            </a:extLst>
          </p:cNvPr>
          <p:cNvSpPr/>
          <p:nvPr/>
        </p:nvSpPr>
        <p:spPr>
          <a:xfrm>
            <a:off x="237507" y="1651345"/>
            <a:ext cx="8900556" cy="1754326"/>
          </a:xfrm>
          <a:prstGeom prst="rect">
            <a:avLst/>
          </a:prstGeom>
        </p:spPr>
        <p:txBody>
          <a:bodyPr wrap="square">
            <a:spAutoFit/>
          </a:bodyPr>
          <a:lstStyle/>
          <a:p>
            <a:r>
              <a:rPr lang="en-US" dirty="0"/>
              <a:t>If two predictors are highly correlated we could used either to accurately fit predictor. This leads to an inflated error estimate on the coefficients of the correlated terms (variance inflation).</a:t>
            </a:r>
          </a:p>
          <a:p>
            <a:endParaRPr lang="en-US" dirty="0"/>
          </a:p>
          <a:p>
            <a:r>
              <a:rPr lang="en-US" dirty="0"/>
              <a:t>To see if this is a problem we use R function </a:t>
            </a:r>
            <a:r>
              <a:rPr lang="en-US" dirty="0" err="1"/>
              <a:t>vif</a:t>
            </a:r>
            <a:r>
              <a:rPr lang="en-US" dirty="0"/>
              <a:t>.</a:t>
            </a:r>
          </a:p>
          <a:p>
            <a:endParaRPr lang="en-US" dirty="0"/>
          </a:p>
        </p:txBody>
      </p:sp>
      <p:sp>
        <p:nvSpPr>
          <p:cNvPr id="9" name="Rectangle 8">
            <a:extLst>
              <a:ext uri="{FF2B5EF4-FFF2-40B4-BE49-F238E27FC236}">
                <a16:creationId xmlns:a16="http://schemas.microsoft.com/office/drawing/2014/main" id="{76838390-C020-DB47-999D-FD20D5BE3BE6}"/>
              </a:ext>
            </a:extLst>
          </p:cNvPr>
          <p:cNvSpPr/>
          <p:nvPr/>
        </p:nvSpPr>
        <p:spPr>
          <a:xfrm>
            <a:off x="237507" y="4731833"/>
            <a:ext cx="8182098" cy="369332"/>
          </a:xfrm>
          <a:prstGeom prst="rect">
            <a:avLst/>
          </a:prstGeom>
        </p:spPr>
        <p:txBody>
          <a:bodyPr wrap="square">
            <a:spAutoFit/>
          </a:bodyPr>
          <a:lstStyle/>
          <a:p>
            <a:r>
              <a:rPr lang="en-US" dirty="0"/>
              <a:t>Check using the correlations (</a:t>
            </a:r>
            <a:r>
              <a:rPr lang="en-US" dirty="0" err="1"/>
              <a:t>cor</a:t>
            </a:r>
            <a:r>
              <a:rPr lang="en-US" dirty="0"/>
              <a:t> command can take a set of columns).</a:t>
            </a:r>
          </a:p>
        </p:txBody>
      </p:sp>
    </p:spTree>
    <p:extLst>
      <p:ext uri="{BB962C8B-B14F-4D97-AF65-F5344CB8AC3E}">
        <p14:creationId xmlns:p14="http://schemas.microsoft.com/office/powerpoint/2010/main" val="2607331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5090" y="253970"/>
            <a:ext cx="4177233" cy="369332"/>
          </a:xfrm>
          <a:prstGeom prst="rect">
            <a:avLst/>
          </a:prstGeom>
          <a:noFill/>
        </p:spPr>
        <p:txBody>
          <a:bodyPr wrap="none" rtlCol="0">
            <a:spAutoFit/>
          </a:bodyPr>
          <a:lstStyle/>
          <a:p>
            <a:r>
              <a:rPr lang="en-GB" dirty="0"/>
              <a:t>Viewing problems by plotting the residuals</a:t>
            </a:r>
            <a:endParaRPr lang="en-US" dirty="0"/>
          </a:p>
        </p:txBody>
      </p:sp>
      <p:sp>
        <p:nvSpPr>
          <p:cNvPr id="6" name="TextBox 5"/>
          <p:cNvSpPr txBox="1"/>
          <p:nvPr/>
        </p:nvSpPr>
        <p:spPr>
          <a:xfrm>
            <a:off x="0" y="6371251"/>
            <a:ext cx="9144000" cy="486749"/>
          </a:xfrm>
          <a:prstGeom prst="rect">
            <a:avLst/>
          </a:prstGeom>
          <a:ln w="63500">
            <a:solidFill>
              <a:schemeClr val="accent6"/>
            </a:solidFill>
          </a:ln>
        </p:spPr>
        <p:style>
          <a:lnRef idx="2">
            <a:schemeClr val="accent3"/>
          </a:lnRef>
          <a:fillRef idx="1">
            <a:schemeClr val="lt1"/>
          </a:fillRef>
          <a:effectRef idx="0">
            <a:schemeClr val="accent3"/>
          </a:effectRef>
          <a:fontRef idx="minor">
            <a:schemeClr val="dk1"/>
          </a:fontRef>
        </p:style>
        <p:txBody>
          <a:bodyPr wrap="square" lIns="207718" tIns="103861" rIns="207718" bIns="103861" rtlCol="0">
            <a:spAutoFit/>
          </a:bodyPr>
          <a:lstStyle/>
          <a:p>
            <a:pPr algn="ctr"/>
            <a:r>
              <a:rPr lang="en-GB" b="1" dirty="0"/>
              <a:t>ISSU2028                                      Data Science                                  Dr Phil Lewis</a:t>
            </a:r>
          </a:p>
        </p:txBody>
      </p:sp>
      <p:sp>
        <p:nvSpPr>
          <p:cNvPr id="7" name="TextBox 6"/>
          <p:cNvSpPr txBox="1"/>
          <p:nvPr/>
        </p:nvSpPr>
        <p:spPr>
          <a:xfrm>
            <a:off x="0" y="0"/>
            <a:ext cx="9144000" cy="579082"/>
          </a:xfrm>
          <a:prstGeom prst="rect">
            <a:avLst/>
          </a:prstGeom>
          <a:ln w="63500">
            <a:solidFill>
              <a:schemeClr val="accent6"/>
            </a:solidFill>
          </a:ln>
        </p:spPr>
        <p:style>
          <a:lnRef idx="2">
            <a:schemeClr val="accent3"/>
          </a:lnRef>
          <a:fillRef idx="1">
            <a:schemeClr val="lt1"/>
          </a:fillRef>
          <a:effectRef idx="0">
            <a:schemeClr val="accent3"/>
          </a:effectRef>
          <a:fontRef idx="minor">
            <a:schemeClr val="dk1"/>
          </a:fontRef>
        </p:style>
        <p:txBody>
          <a:bodyPr wrap="square" lIns="207718" tIns="103861" rIns="207718" bIns="103861" rtlCol="0">
            <a:spAutoFit/>
          </a:bodyPr>
          <a:lstStyle/>
          <a:p>
            <a:pPr algn="ctr"/>
            <a:r>
              <a:rPr lang="en-US" sz="2400" dirty="0"/>
              <a:t>Regression Assumptions</a:t>
            </a:r>
            <a:endParaRPr lang="en-US" sz="2400" baseline="30000" dirty="0"/>
          </a:p>
        </p:txBody>
      </p:sp>
      <p:sp>
        <p:nvSpPr>
          <p:cNvPr id="2" name="Rectangle 1">
            <a:extLst>
              <a:ext uri="{FF2B5EF4-FFF2-40B4-BE49-F238E27FC236}">
                <a16:creationId xmlns:a16="http://schemas.microsoft.com/office/drawing/2014/main" id="{B97B4BAC-C91E-3D45-B0BC-8883E444051F}"/>
              </a:ext>
            </a:extLst>
          </p:cNvPr>
          <p:cNvSpPr/>
          <p:nvPr/>
        </p:nvSpPr>
        <p:spPr>
          <a:xfrm>
            <a:off x="213756" y="5654901"/>
            <a:ext cx="8026401" cy="400110"/>
          </a:xfrm>
          <a:prstGeom prst="rect">
            <a:avLst/>
          </a:prstGeom>
        </p:spPr>
        <p:txBody>
          <a:bodyPr wrap="square">
            <a:spAutoFit/>
          </a:bodyPr>
          <a:lstStyle/>
          <a:p>
            <a:r>
              <a:rPr lang="en-US" sz="2000" dirty="0"/>
              <a:t>http://</a:t>
            </a:r>
            <a:r>
              <a:rPr lang="en-US" sz="2000" dirty="0" err="1"/>
              <a:t>uclspp.github.io</a:t>
            </a:r>
            <a:r>
              <a:rPr lang="en-US" sz="2000" dirty="0"/>
              <a:t>/PUBLG100/seminar7.html</a:t>
            </a:r>
          </a:p>
        </p:txBody>
      </p:sp>
      <p:sp>
        <p:nvSpPr>
          <p:cNvPr id="3" name="TextBox 2">
            <a:extLst>
              <a:ext uri="{FF2B5EF4-FFF2-40B4-BE49-F238E27FC236}">
                <a16:creationId xmlns:a16="http://schemas.microsoft.com/office/drawing/2014/main" id="{5A93F60B-AD97-3E46-A47A-3EAAD4703007}"/>
              </a:ext>
            </a:extLst>
          </p:cNvPr>
          <p:cNvSpPr txBox="1"/>
          <p:nvPr/>
        </p:nvSpPr>
        <p:spPr>
          <a:xfrm>
            <a:off x="213756" y="4844175"/>
            <a:ext cx="7125195" cy="707886"/>
          </a:xfrm>
          <a:prstGeom prst="rect">
            <a:avLst/>
          </a:prstGeom>
          <a:noFill/>
        </p:spPr>
        <p:txBody>
          <a:bodyPr wrap="square" rtlCol="0">
            <a:spAutoFit/>
          </a:bodyPr>
          <a:lstStyle/>
          <a:p>
            <a:r>
              <a:rPr lang="en-US" sz="2000" dirty="0"/>
              <a:t>To work through exercises and see how to detect </a:t>
            </a:r>
            <a:r>
              <a:rPr lang="en-US" sz="2000" dirty="0" err="1"/>
              <a:t>Heteroskadacity</a:t>
            </a:r>
            <a:r>
              <a:rPr lang="en-US" sz="2000" dirty="0"/>
              <a:t> (and correct the fit for it)</a:t>
            </a:r>
          </a:p>
        </p:txBody>
      </p:sp>
      <p:pic>
        <p:nvPicPr>
          <p:cNvPr id="4" name="Picture 3">
            <a:extLst>
              <a:ext uri="{FF2B5EF4-FFF2-40B4-BE49-F238E27FC236}">
                <a16:creationId xmlns:a16="http://schemas.microsoft.com/office/drawing/2014/main" id="{31823A50-B718-8B4B-B247-3BDFF2A7F1B6}"/>
              </a:ext>
            </a:extLst>
          </p:cNvPr>
          <p:cNvPicPr>
            <a:picLocks noChangeAspect="1"/>
          </p:cNvPicPr>
          <p:nvPr/>
        </p:nvPicPr>
        <p:blipFill>
          <a:blip r:embed="rId2"/>
          <a:stretch>
            <a:fillRect/>
          </a:stretch>
        </p:blipFill>
        <p:spPr>
          <a:xfrm>
            <a:off x="2018803" y="940921"/>
            <a:ext cx="5216513" cy="3726081"/>
          </a:xfrm>
          <a:prstGeom prst="rect">
            <a:avLst/>
          </a:prstGeom>
        </p:spPr>
      </p:pic>
    </p:spTree>
    <p:extLst>
      <p:ext uri="{BB962C8B-B14F-4D97-AF65-F5344CB8AC3E}">
        <p14:creationId xmlns:p14="http://schemas.microsoft.com/office/powerpoint/2010/main" val="1249128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_8_-_R-squared_Cautions___STAT_5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9600" y="1684951"/>
            <a:ext cx="5994400" cy="4432300"/>
          </a:xfrm>
          <a:prstGeom prst="rect">
            <a:avLst/>
          </a:prstGeom>
        </p:spPr>
      </p:pic>
      <p:sp>
        <p:nvSpPr>
          <p:cNvPr id="2" name="TextBox 1"/>
          <p:cNvSpPr txBox="1"/>
          <p:nvPr/>
        </p:nvSpPr>
        <p:spPr>
          <a:xfrm>
            <a:off x="302492" y="1085695"/>
            <a:ext cx="3368964" cy="1384995"/>
          </a:xfrm>
          <a:prstGeom prst="rect">
            <a:avLst/>
          </a:prstGeom>
          <a:noFill/>
        </p:spPr>
        <p:txBody>
          <a:bodyPr wrap="square" rtlCol="0">
            <a:spAutoFit/>
          </a:bodyPr>
          <a:lstStyle/>
          <a:p>
            <a:r>
              <a:rPr lang="en-US" sz="2800" dirty="0"/>
              <a:t>R</a:t>
            </a:r>
            <a:r>
              <a:rPr lang="en-US" sz="2800" baseline="30000" dirty="0"/>
              <a:t>2 </a:t>
            </a:r>
            <a:r>
              <a:rPr lang="en-US" sz="2800" dirty="0"/>
              <a:t>= 0 does not mean the input and outputs are uncorrelated.</a:t>
            </a:r>
          </a:p>
        </p:txBody>
      </p:sp>
      <p:sp>
        <p:nvSpPr>
          <p:cNvPr id="6" name="TextBox 5"/>
          <p:cNvSpPr txBox="1"/>
          <p:nvPr/>
        </p:nvSpPr>
        <p:spPr>
          <a:xfrm>
            <a:off x="0" y="6371251"/>
            <a:ext cx="9144000" cy="486749"/>
          </a:xfrm>
          <a:prstGeom prst="rect">
            <a:avLst/>
          </a:prstGeom>
          <a:ln w="63500">
            <a:solidFill>
              <a:schemeClr val="accent6"/>
            </a:solidFill>
          </a:ln>
        </p:spPr>
        <p:style>
          <a:lnRef idx="2">
            <a:schemeClr val="accent3"/>
          </a:lnRef>
          <a:fillRef idx="1">
            <a:schemeClr val="lt1"/>
          </a:fillRef>
          <a:effectRef idx="0">
            <a:schemeClr val="accent3"/>
          </a:effectRef>
          <a:fontRef idx="minor">
            <a:schemeClr val="dk1"/>
          </a:fontRef>
        </p:style>
        <p:txBody>
          <a:bodyPr wrap="square" lIns="207718" tIns="103861" rIns="207718" bIns="103861" rtlCol="0">
            <a:spAutoFit/>
          </a:bodyPr>
          <a:lstStyle/>
          <a:p>
            <a:pPr algn="ctr"/>
            <a:r>
              <a:rPr lang="en-GB" b="1" dirty="0"/>
              <a:t>ISSU2028                                      Data Science                                  Dr Phil Lewis</a:t>
            </a:r>
          </a:p>
        </p:txBody>
      </p:sp>
      <p:sp>
        <p:nvSpPr>
          <p:cNvPr id="7" name="TextBox 6"/>
          <p:cNvSpPr txBox="1"/>
          <p:nvPr/>
        </p:nvSpPr>
        <p:spPr>
          <a:xfrm>
            <a:off x="0" y="0"/>
            <a:ext cx="9144000" cy="579082"/>
          </a:xfrm>
          <a:prstGeom prst="rect">
            <a:avLst/>
          </a:prstGeom>
          <a:ln w="63500">
            <a:solidFill>
              <a:schemeClr val="accent6"/>
            </a:solidFill>
          </a:ln>
        </p:spPr>
        <p:style>
          <a:lnRef idx="2">
            <a:schemeClr val="accent3"/>
          </a:lnRef>
          <a:fillRef idx="1">
            <a:schemeClr val="lt1"/>
          </a:fillRef>
          <a:effectRef idx="0">
            <a:schemeClr val="accent3"/>
          </a:effectRef>
          <a:fontRef idx="minor">
            <a:schemeClr val="dk1"/>
          </a:fontRef>
        </p:style>
        <p:txBody>
          <a:bodyPr wrap="square" lIns="207718" tIns="103861" rIns="207718" bIns="103861" rtlCol="0">
            <a:spAutoFit/>
          </a:bodyPr>
          <a:lstStyle/>
          <a:p>
            <a:pPr algn="ctr"/>
            <a:r>
              <a:rPr lang="en-US" sz="2400" dirty="0"/>
              <a:t>Interpreting R</a:t>
            </a:r>
            <a:r>
              <a:rPr lang="en-US" sz="2400" baseline="30000" dirty="0"/>
              <a:t>2</a:t>
            </a:r>
          </a:p>
        </p:txBody>
      </p:sp>
    </p:spTree>
    <p:extLst>
      <p:ext uri="{BB962C8B-B14F-4D97-AF65-F5344CB8AC3E}">
        <p14:creationId xmlns:p14="http://schemas.microsoft.com/office/powerpoint/2010/main" val="2850600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_8_-_R-squared_Cautions___STAT_5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2418" y="1451264"/>
            <a:ext cx="4851400" cy="4483100"/>
          </a:xfrm>
          <a:prstGeom prst="rect">
            <a:avLst/>
          </a:prstGeom>
        </p:spPr>
      </p:pic>
      <p:sp>
        <p:nvSpPr>
          <p:cNvPr id="7" name="TextBox 6"/>
          <p:cNvSpPr txBox="1"/>
          <p:nvPr/>
        </p:nvSpPr>
        <p:spPr>
          <a:xfrm>
            <a:off x="0" y="6371251"/>
            <a:ext cx="9144000" cy="486749"/>
          </a:xfrm>
          <a:prstGeom prst="rect">
            <a:avLst/>
          </a:prstGeom>
          <a:ln w="63500">
            <a:solidFill>
              <a:schemeClr val="accent6"/>
            </a:solidFill>
          </a:ln>
        </p:spPr>
        <p:style>
          <a:lnRef idx="2">
            <a:schemeClr val="accent3"/>
          </a:lnRef>
          <a:fillRef idx="1">
            <a:schemeClr val="lt1"/>
          </a:fillRef>
          <a:effectRef idx="0">
            <a:schemeClr val="accent3"/>
          </a:effectRef>
          <a:fontRef idx="minor">
            <a:schemeClr val="dk1"/>
          </a:fontRef>
        </p:style>
        <p:txBody>
          <a:bodyPr wrap="square" lIns="207718" tIns="103861" rIns="207718" bIns="103861" rtlCol="0">
            <a:spAutoFit/>
          </a:bodyPr>
          <a:lstStyle/>
          <a:p>
            <a:pPr algn="ctr"/>
            <a:r>
              <a:rPr lang="en-GB" b="1" dirty="0"/>
              <a:t>ISSU2028                                      Data Science                                  Dr Phil Lewis</a:t>
            </a:r>
          </a:p>
        </p:txBody>
      </p:sp>
      <p:sp>
        <p:nvSpPr>
          <p:cNvPr id="8" name="TextBox 7"/>
          <p:cNvSpPr txBox="1"/>
          <p:nvPr/>
        </p:nvSpPr>
        <p:spPr>
          <a:xfrm>
            <a:off x="0" y="0"/>
            <a:ext cx="9144000" cy="579082"/>
          </a:xfrm>
          <a:prstGeom prst="rect">
            <a:avLst/>
          </a:prstGeom>
          <a:ln w="63500">
            <a:solidFill>
              <a:schemeClr val="accent6"/>
            </a:solidFill>
          </a:ln>
        </p:spPr>
        <p:style>
          <a:lnRef idx="2">
            <a:schemeClr val="accent3"/>
          </a:lnRef>
          <a:fillRef idx="1">
            <a:schemeClr val="lt1"/>
          </a:fillRef>
          <a:effectRef idx="0">
            <a:schemeClr val="accent3"/>
          </a:effectRef>
          <a:fontRef idx="minor">
            <a:schemeClr val="dk1"/>
          </a:fontRef>
        </p:style>
        <p:txBody>
          <a:bodyPr wrap="square" lIns="207718" tIns="103861" rIns="207718" bIns="103861" rtlCol="0">
            <a:spAutoFit/>
          </a:bodyPr>
          <a:lstStyle/>
          <a:p>
            <a:pPr algn="ctr"/>
            <a:r>
              <a:rPr lang="en-US" sz="2400" dirty="0"/>
              <a:t>Interpreting R</a:t>
            </a:r>
            <a:r>
              <a:rPr lang="en-US" sz="2400" baseline="30000" dirty="0"/>
              <a:t>2</a:t>
            </a:r>
          </a:p>
        </p:txBody>
      </p:sp>
      <p:sp>
        <p:nvSpPr>
          <p:cNvPr id="9" name="TextBox 8"/>
          <p:cNvSpPr txBox="1"/>
          <p:nvPr/>
        </p:nvSpPr>
        <p:spPr>
          <a:xfrm>
            <a:off x="302492" y="1085695"/>
            <a:ext cx="3368964" cy="1384995"/>
          </a:xfrm>
          <a:prstGeom prst="rect">
            <a:avLst/>
          </a:prstGeom>
          <a:noFill/>
        </p:spPr>
        <p:txBody>
          <a:bodyPr wrap="square" rtlCol="0">
            <a:spAutoFit/>
          </a:bodyPr>
          <a:lstStyle/>
          <a:p>
            <a:r>
              <a:rPr lang="en-US" sz="2800" dirty="0"/>
              <a:t>R</a:t>
            </a:r>
            <a:r>
              <a:rPr lang="en-US" sz="2800" baseline="30000" dirty="0"/>
              <a:t>2 </a:t>
            </a:r>
            <a:r>
              <a:rPr lang="en-US" sz="2800" dirty="0"/>
              <a:t>= 0 does not mean the input and outputs are uncorrelated.</a:t>
            </a:r>
          </a:p>
        </p:txBody>
      </p:sp>
      <p:sp>
        <p:nvSpPr>
          <p:cNvPr id="10" name="TextBox 9"/>
          <p:cNvSpPr txBox="1"/>
          <p:nvPr/>
        </p:nvSpPr>
        <p:spPr>
          <a:xfrm>
            <a:off x="302492" y="3510241"/>
            <a:ext cx="3368964" cy="1384995"/>
          </a:xfrm>
          <a:prstGeom prst="rect">
            <a:avLst/>
          </a:prstGeom>
          <a:noFill/>
        </p:spPr>
        <p:txBody>
          <a:bodyPr wrap="square" rtlCol="0">
            <a:spAutoFit/>
          </a:bodyPr>
          <a:lstStyle/>
          <a:p>
            <a:r>
              <a:rPr lang="en-US" sz="2800" dirty="0">
                <a:solidFill>
                  <a:srgbClr val="FF0000"/>
                </a:solidFill>
              </a:rPr>
              <a:t>Here there is a good fit to a non-linear function.</a:t>
            </a:r>
          </a:p>
        </p:txBody>
      </p:sp>
    </p:spTree>
    <p:extLst>
      <p:ext uri="{BB962C8B-B14F-4D97-AF65-F5344CB8AC3E}">
        <p14:creationId xmlns:p14="http://schemas.microsoft.com/office/powerpoint/2010/main" val="3283003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_8_-_R-squared_Cautions___STAT_5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2909" y="1469736"/>
            <a:ext cx="5410200" cy="4279900"/>
          </a:xfrm>
          <a:prstGeom prst="rect">
            <a:avLst/>
          </a:prstGeom>
        </p:spPr>
      </p:pic>
      <p:sp>
        <p:nvSpPr>
          <p:cNvPr id="6" name="TextBox 5"/>
          <p:cNvSpPr txBox="1"/>
          <p:nvPr/>
        </p:nvSpPr>
        <p:spPr>
          <a:xfrm>
            <a:off x="256308" y="1208126"/>
            <a:ext cx="3276601" cy="1384995"/>
          </a:xfrm>
          <a:prstGeom prst="rect">
            <a:avLst/>
          </a:prstGeom>
          <a:noFill/>
        </p:spPr>
        <p:txBody>
          <a:bodyPr wrap="square" rtlCol="0">
            <a:spAutoFit/>
          </a:bodyPr>
          <a:lstStyle/>
          <a:p>
            <a:r>
              <a:rPr lang="en-US" sz="2800" dirty="0"/>
              <a:t>R</a:t>
            </a:r>
            <a:r>
              <a:rPr lang="en-US" sz="2800" baseline="30000" dirty="0"/>
              <a:t>2</a:t>
            </a:r>
            <a:r>
              <a:rPr lang="en-US" sz="2800" dirty="0"/>
              <a:t> high does not mean linear fit is best</a:t>
            </a:r>
          </a:p>
        </p:txBody>
      </p:sp>
      <p:sp>
        <p:nvSpPr>
          <p:cNvPr id="7" name="TextBox 6"/>
          <p:cNvSpPr txBox="1"/>
          <p:nvPr/>
        </p:nvSpPr>
        <p:spPr>
          <a:xfrm>
            <a:off x="0" y="6371251"/>
            <a:ext cx="9144000" cy="486749"/>
          </a:xfrm>
          <a:prstGeom prst="rect">
            <a:avLst/>
          </a:prstGeom>
          <a:ln w="63500">
            <a:solidFill>
              <a:schemeClr val="accent6"/>
            </a:solidFill>
          </a:ln>
        </p:spPr>
        <p:style>
          <a:lnRef idx="2">
            <a:schemeClr val="accent3"/>
          </a:lnRef>
          <a:fillRef idx="1">
            <a:schemeClr val="lt1"/>
          </a:fillRef>
          <a:effectRef idx="0">
            <a:schemeClr val="accent3"/>
          </a:effectRef>
          <a:fontRef idx="minor">
            <a:schemeClr val="dk1"/>
          </a:fontRef>
        </p:style>
        <p:txBody>
          <a:bodyPr wrap="square" lIns="207718" tIns="103861" rIns="207718" bIns="103861" rtlCol="0">
            <a:spAutoFit/>
          </a:bodyPr>
          <a:lstStyle/>
          <a:p>
            <a:pPr algn="ctr"/>
            <a:r>
              <a:rPr lang="en-GB" b="1" dirty="0"/>
              <a:t>ISSU2028                                      Data Science                                  Dr Phil Lewis</a:t>
            </a:r>
          </a:p>
        </p:txBody>
      </p:sp>
      <p:sp>
        <p:nvSpPr>
          <p:cNvPr id="8" name="TextBox 7"/>
          <p:cNvSpPr txBox="1"/>
          <p:nvPr/>
        </p:nvSpPr>
        <p:spPr>
          <a:xfrm>
            <a:off x="0" y="0"/>
            <a:ext cx="9144000" cy="579082"/>
          </a:xfrm>
          <a:prstGeom prst="rect">
            <a:avLst/>
          </a:prstGeom>
          <a:ln w="63500">
            <a:solidFill>
              <a:schemeClr val="accent6"/>
            </a:solidFill>
          </a:ln>
        </p:spPr>
        <p:style>
          <a:lnRef idx="2">
            <a:schemeClr val="accent3"/>
          </a:lnRef>
          <a:fillRef idx="1">
            <a:schemeClr val="lt1"/>
          </a:fillRef>
          <a:effectRef idx="0">
            <a:schemeClr val="accent3"/>
          </a:effectRef>
          <a:fontRef idx="minor">
            <a:schemeClr val="dk1"/>
          </a:fontRef>
        </p:style>
        <p:txBody>
          <a:bodyPr wrap="square" lIns="207718" tIns="103861" rIns="207718" bIns="103861" rtlCol="0">
            <a:spAutoFit/>
          </a:bodyPr>
          <a:lstStyle/>
          <a:p>
            <a:pPr algn="ctr"/>
            <a:r>
              <a:rPr lang="en-US" sz="2400" dirty="0"/>
              <a:t>Interpreting R</a:t>
            </a:r>
            <a:r>
              <a:rPr lang="en-US" sz="2400" baseline="30000" dirty="0"/>
              <a:t>2</a:t>
            </a:r>
          </a:p>
        </p:txBody>
      </p:sp>
      <p:sp>
        <p:nvSpPr>
          <p:cNvPr id="9" name="TextBox 8"/>
          <p:cNvSpPr txBox="1"/>
          <p:nvPr/>
        </p:nvSpPr>
        <p:spPr>
          <a:xfrm>
            <a:off x="302492" y="3510241"/>
            <a:ext cx="3368964" cy="1384995"/>
          </a:xfrm>
          <a:prstGeom prst="rect">
            <a:avLst/>
          </a:prstGeom>
          <a:noFill/>
        </p:spPr>
        <p:txBody>
          <a:bodyPr wrap="square" rtlCol="0">
            <a:spAutoFit/>
          </a:bodyPr>
          <a:lstStyle/>
          <a:p>
            <a:r>
              <a:rPr lang="en-US" sz="2800" dirty="0">
                <a:solidFill>
                  <a:srgbClr val="FF0000"/>
                </a:solidFill>
              </a:rPr>
              <a:t>Here a curved fit would give a higher R</a:t>
            </a:r>
            <a:r>
              <a:rPr lang="en-US" sz="2800" baseline="30000" dirty="0">
                <a:solidFill>
                  <a:srgbClr val="FF0000"/>
                </a:solidFill>
              </a:rPr>
              <a:t>2</a:t>
            </a:r>
            <a:r>
              <a:rPr lang="en-US" sz="2800" dirty="0">
                <a:solidFill>
                  <a:srgbClr val="FF0000"/>
                </a:solidFill>
              </a:rPr>
              <a:t>.</a:t>
            </a:r>
          </a:p>
        </p:txBody>
      </p:sp>
    </p:spTree>
    <p:extLst>
      <p:ext uri="{BB962C8B-B14F-4D97-AF65-F5344CB8AC3E}">
        <p14:creationId xmlns:p14="http://schemas.microsoft.com/office/powerpoint/2010/main" val="1135140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_8_-_R-squared_Cautions___STAT_5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2355" y="1141162"/>
            <a:ext cx="5410200" cy="4445000"/>
          </a:xfrm>
          <a:prstGeom prst="rect">
            <a:avLst/>
          </a:prstGeom>
        </p:spPr>
      </p:pic>
      <p:sp>
        <p:nvSpPr>
          <p:cNvPr id="6" name="TextBox 5"/>
          <p:cNvSpPr txBox="1"/>
          <p:nvPr/>
        </p:nvSpPr>
        <p:spPr>
          <a:xfrm>
            <a:off x="464128" y="1141162"/>
            <a:ext cx="2788228" cy="1384995"/>
          </a:xfrm>
          <a:prstGeom prst="rect">
            <a:avLst/>
          </a:prstGeom>
          <a:noFill/>
        </p:spPr>
        <p:txBody>
          <a:bodyPr wrap="square" rtlCol="0">
            <a:spAutoFit/>
          </a:bodyPr>
          <a:lstStyle/>
          <a:p>
            <a:r>
              <a:rPr lang="en-US" sz="2800" dirty="0"/>
              <a:t>Outliers can have a big effect of the fit</a:t>
            </a:r>
          </a:p>
        </p:txBody>
      </p:sp>
      <p:sp>
        <p:nvSpPr>
          <p:cNvPr id="7" name="TextBox 6"/>
          <p:cNvSpPr txBox="1"/>
          <p:nvPr/>
        </p:nvSpPr>
        <p:spPr>
          <a:xfrm>
            <a:off x="0" y="6371251"/>
            <a:ext cx="9144000" cy="486749"/>
          </a:xfrm>
          <a:prstGeom prst="rect">
            <a:avLst/>
          </a:prstGeom>
          <a:ln w="63500">
            <a:solidFill>
              <a:schemeClr val="accent6"/>
            </a:solidFill>
          </a:ln>
        </p:spPr>
        <p:style>
          <a:lnRef idx="2">
            <a:schemeClr val="accent3"/>
          </a:lnRef>
          <a:fillRef idx="1">
            <a:schemeClr val="lt1"/>
          </a:fillRef>
          <a:effectRef idx="0">
            <a:schemeClr val="accent3"/>
          </a:effectRef>
          <a:fontRef idx="minor">
            <a:schemeClr val="dk1"/>
          </a:fontRef>
        </p:style>
        <p:txBody>
          <a:bodyPr wrap="square" lIns="207718" tIns="103861" rIns="207718" bIns="103861" rtlCol="0">
            <a:spAutoFit/>
          </a:bodyPr>
          <a:lstStyle/>
          <a:p>
            <a:pPr algn="ctr"/>
            <a:r>
              <a:rPr lang="en-GB" b="1" dirty="0"/>
              <a:t>ISSU2028                                      Data Science                                  Dr Phil Lewis</a:t>
            </a:r>
          </a:p>
        </p:txBody>
      </p:sp>
      <p:sp>
        <p:nvSpPr>
          <p:cNvPr id="8" name="TextBox 7"/>
          <p:cNvSpPr txBox="1"/>
          <p:nvPr/>
        </p:nvSpPr>
        <p:spPr>
          <a:xfrm>
            <a:off x="0" y="0"/>
            <a:ext cx="9144000" cy="579082"/>
          </a:xfrm>
          <a:prstGeom prst="rect">
            <a:avLst/>
          </a:prstGeom>
          <a:ln w="63500">
            <a:solidFill>
              <a:schemeClr val="accent6"/>
            </a:solidFill>
          </a:ln>
        </p:spPr>
        <p:style>
          <a:lnRef idx="2">
            <a:schemeClr val="accent3"/>
          </a:lnRef>
          <a:fillRef idx="1">
            <a:schemeClr val="lt1"/>
          </a:fillRef>
          <a:effectRef idx="0">
            <a:schemeClr val="accent3"/>
          </a:effectRef>
          <a:fontRef idx="minor">
            <a:schemeClr val="dk1"/>
          </a:fontRef>
        </p:style>
        <p:txBody>
          <a:bodyPr wrap="square" lIns="207718" tIns="103861" rIns="207718" bIns="103861" rtlCol="0">
            <a:spAutoFit/>
          </a:bodyPr>
          <a:lstStyle/>
          <a:p>
            <a:pPr algn="ctr"/>
            <a:r>
              <a:rPr lang="en-US" sz="2400" dirty="0"/>
              <a:t>Interpreting R</a:t>
            </a:r>
            <a:r>
              <a:rPr lang="en-US" sz="2400" baseline="30000" dirty="0"/>
              <a:t>2</a:t>
            </a:r>
          </a:p>
        </p:txBody>
      </p:sp>
      <p:sp>
        <p:nvSpPr>
          <p:cNvPr id="9" name="TextBox 8"/>
          <p:cNvSpPr txBox="1"/>
          <p:nvPr/>
        </p:nvSpPr>
        <p:spPr>
          <a:xfrm>
            <a:off x="302492" y="3787332"/>
            <a:ext cx="3368964" cy="2308324"/>
          </a:xfrm>
          <a:prstGeom prst="rect">
            <a:avLst/>
          </a:prstGeom>
          <a:noFill/>
        </p:spPr>
        <p:txBody>
          <a:bodyPr wrap="square" rtlCol="0">
            <a:spAutoFit/>
          </a:bodyPr>
          <a:lstStyle/>
          <a:p>
            <a:r>
              <a:rPr lang="en-US" sz="2400" dirty="0">
                <a:solidFill>
                  <a:srgbClr val="FF0000"/>
                </a:solidFill>
              </a:rPr>
              <a:t>Test and refit removing outliers.</a:t>
            </a:r>
          </a:p>
          <a:p>
            <a:r>
              <a:rPr lang="en-US" sz="2400" dirty="0">
                <a:solidFill>
                  <a:srgbClr val="FF0000"/>
                </a:solidFill>
              </a:rPr>
              <a:t>If variables do have</a:t>
            </a:r>
          </a:p>
          <a:p>
            <a:r>
              <a:rPr lang="en-US" sz="2400" dirty="0">
                <a:solidFill>
                  <a:srgbClr val="FF0000"/>
                </a:solidFill>
              </a:rPr>
              <a:t>linear relationship then it should not change fit by large amount.</a:t>
            </a:r>
          </a:p>
        </p:txBody>
      </p:sp>
    </p:spTree>
    <p:extLst>
      <p:ext uri="{BB962C8B-B14F-4D97-AF65-F5344CB8AC3E}">
        <p14:creationId xmlns:p14="http://schemas.microsoft.com/office/powerpoint/2010/main" val="904847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64128" y="1141162"/>
            <a:ext cx="2788228" cy="1384995"/>
          </a:xfrm>
          <a:prstGeom prst="rect">
            <a:avLst/>
          </a:prstGeom>
          <a:noFill/>
        </p:spPr>
        <p:txBody>
          <a:bodyPr wrap="square" rtlCol="0">
            <a:spAutoFit/>
          </a:bodyPr>
          <a:lstStyle/>
          <a:p>
            <a:r>
              <a:rPr lang="en-US" sz="2800" dirty="0"/>
              <a:t>Outliers can have a big effect of the fit</a:t>
            </a:r>
          </a:p>
        </p:txBody>
      </p:sp>
      <p:sp>
        <p:nvSpPr>
          <p:cNvPr id="7" name="TextBox 6"/>
          <p:cNvSpPr txBox="1"/>
          <p:nvPr/>
        </p:nvSpPr>
        <p:spPr>
          <a:xfrm>
            <a:off x="0" y="6371251"/>
            <a:ext cx="9144000" cy="486749"/>
          </a:xfrm>
          <a:prstGeom prst="rect">
            <a:avLst/>
          </a:prstGeom>
          <a:ln w="63500">
            <a:solidFill>
              <a:schemeClr val="accent6"/>
            </a:solidFill>
          </a:ln>
        </p:spPr>
        <p:style>
          <a:lnRef idx="2">
            <a:schemeClr val="accent3"/>
          </a:lnRef>
          <a:fillRef idx="1">
            <a:schemeClr val="lt1"/>
          </a:fillRef>
          <a:effectRef idx="0">
            <a:schemeClr val="accent3"/>
          </a:effectRef>
          <a:fontRef idx="minor">
            <a:schemeClr val="dk1"/>
          </a:fontRef>
        </p:style>
        <p:txBody>
          <a:bodyPr wrap="square" lIns="207718" tIns="103861" rIns="207718" bIns="103861" rtlCol="0">
            <a:spAutoFit/>
          </a:bodyPr>
          <a:lstStyle/>
          <a:p>
            <a:pPr algn="ctr"/>
            <a:r>
              <a:rPr lang="en-GB" b="1" dirty="0"/>
              <a:t>ISSU2028                                      Data Science                                  Dr Phil Lewis</a:t>
            </a:r>
          </a:p>
        </p:txBody>
      </p:sp>
      <p:sp>
        <p:nvSpPr>
          <p:cNvPr id="8" name="TextBox 7"/>
          <p:cNvSpPr txBox="1"/>
          <p:nvPr/>
        </p:nvSpPr>
        <p:spPr>
          <a:xfrm>
            <a:off x="0" y="0"/>
            <a:ext cx="9144000" cy="579082"/>
          </a:xfrm>
          <a:prstGeom prst="rect">
            <a:avLst/>
          </a:prstGeom>
          <a:ln w="63500">
            <a:solidFill>
              <a:schemeClr val="accent6"/>
            </a:solidFill>
          </a:ln>
        </p:spPr>
        <p:style>
          <a:lnRef idx="2">
            <a:schemeClr val="accent3"/>
          </a:lnRef>
          <a:fillRef idx="1">
            <a:schemeClr val="lt1"/>
          </a:fillRef>
          <a:effectRef idx="0">
            <a:schemeClr val="accent3"/>
          </a:effectRef>
          <a:fontRef idx="minor">
            <a:schemeClr val="dk1"/>
          </a:fontRef>
        </p:style>
        <p:txBody>
          <a:bodyPr wrap="square" lIns="207718" tIns="103861" rIns="207718" bIns="103861" rtlCol="0">
            <a:spAutoFit/>
          </a:bodyPr>
          <a:lstStyle/>
          <a:p>
            <a:pPr algn="ctr"/>
            <a:r>
              <a:rPr lang="en-US" sz="2400" dirty="0"/>
              <a:t>Interpreting R</a:t>
            </a:r>
            <a:r>
              <a:rPr lang="en-US" sz="2400" baseline="30000" dirty="0"/>
              <a:t>2</a:t>
            </a:r>
          </a:p>
        </p:txBody>
      </p:sp>
      <p:sp>
        <p:nvSpPr>
          <p:cNvPr id="9" name="TextBox 8"/>
          <p:cNvSpPr txBox="1"/>
          <p:nvPr/>
        </p:nvSpPr>
        <p:spPr>
          <a:xfrm>
            <a:off x="302492" y="3787332"/>
            <a:ext cx="3368964" cy="1938992"/>
          </a:xfrm>
          <a:prstGeom prst="rect">
            <a:avLst/>
          </a:prstGeom>
          <a:noFill/>
        </p:spPr>
        <p:txBody>
          <a:bodyPr wrap="square" rtlCol="0">
            <a:spAutoFit/>
          </a:bodyPr>
          <a:lstStyle/>
          <a:p>
            <a:r>
              <a:rPr lang="en-US" sz="2400" dirty="0">
                <a:solidFill>
                  <a:srgbClr val="FF0000"/>
                </a:solidFill>
              </a:rPr>
              <a:t>Test and refit removing outliers.</a:t>
            </a:r>
          </a:p>
          <a:p>
            <a:r>
              <a:rPr lang="en-US" sz="2400" dirty="0">
                <a:solidFill>
                  <a:srgbClr val="FF0000"/>
                </a:solidFill>
              </a:rPr>
              <a:t>Here we get a different (and better fit) after removing outliers.</a:t>
            </a:r>
          </a:p>
        </p:txBody>
      </p:sp>
      <p:pic>
        <p:nvPicPr>
          <p:cNvPr id="10" name="Picture 9" descr="1_8_-_R-squared_Cautions___STAT_5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1456" y="1210858"/>
            <a:ext cx="5549900" cy="4343400"/>
          </a:xfrm>
          <a:prstGeom prst="rect">
            <a:avLst/>
          </a:prstGeom>
        </p:spPr>
      </p:pic>
    </p:spTree>
    <p:extLst>
      <p:ext uri="{BB962C8B-B14F-4D97-AF65-F5344CB8AC3E}">
        <p14:creationId xmlns:p14="http://schemas.microsoft.com/office/powerpoint/2010/main" val="169066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_8_-_R-squared_Cautions___STAT_5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3323" y="885065"/>
            <a:ext cx="7327900" cy="5105400"/>
          </a:xfrm>
          <a:prstGeom prst="rect">
            <a:avLst/>
          </a:prstGeom>
        </p:spPr>
      </p:pic>
      <p:sp>
        <p:nvSpPr>
          <p:cNvPr id="6" name="TextBox 5"/>
          <p:cNvSpPr txBox="1"/>
          <p:nvPr/>
        </p:nvSpPr>
        <p:spPr>
          <a:xfrm>
            <a:off x="233218" y="846493"/>
            <a:ext cx="3161146" cy="954107"/>
          </a:xfrm>
          <a:prstGeom prst="rect">
            <a:avLst/>
          </a:prstGeom>
          <a:noFill/>
        </p:spPr>
        <p:txBody>
          <a:bodyPr wrap="square" rtlCol="0">
            <a:spAutoFit/>
          </a:bodyPr>
          <a:lstStyle/>
          <a:p>
            <a:r>
              <a:rPr lang="en-US" sz="2800" dirty="0"/>
              <a:t>Correlation does not mean causation.</a:t>
            </a:r>
          </a:p>
        </p:txBody>
      </p:sp>
      <p:sp>
        <p:nvSpPr>
          <p:cNvPr id="7" name="TextBox 6"/>
          <p:cNvSpPr txBox="1"/>
          <p:nvPr/>
        </p:nvSpPr>
        <p:spPr>
          <a:xfrm>
            <a:off x="0" y="6371251"/>
            <a:ext cx="9144000" cy="486749"/>
          </a:xfrm>
          <a:prstGeom prst="rect">
            <a:avLst/>
          </a:prstGeom>
          <a:ln w="63500">
            <a:solidFill>
              <a:schemeClr val="accent6"/>
            </a:solidFill>
          </a:ln>
        </p:spPr>
        <p:style>
          <a:lnRef idx="2">
            <a:schemeClr val="accent3"/>
          </a:lnRef>
          <a:fillRef idx="1">
            <a:schemeClr val="lt1"/>
          </a:fillRef>
          <a:effectRef idx="0">
            <a:schemeClr val="accent3"/>
          </a:effectRef>
          <a:fontRef idx="minor">
            <a:schemeClr val="dk1"/>
          </a:fontRef>
        </p:style>
        <p:txBody>
          <a:bodyPr wrap="square" lIns="207718" tIns="103861" rIns="207718" bIns="103861" rtlCol="0">
            <a:spAutoFit/>
          </a:bodyPr>
          <a:lstStyle/>
          <a:p>
            <a:pPr algn="ctr"/>
            <a:r>
              <a:rPr lang="en-GB" b="1" dirty="0"/>
              <a:t>ISSU2028                                      Data Science                                  Dr Phil Lewis</a:t>
            </a:r>
          </a:p>
        </p:txBody>
      </p:sp>
      <p:sp>
        <p:nvSpPr>
          <p:cNvPr id="8" name="TextBox 7"/>
          <p:cNvSpPr txBox="1"/>
          <p:nvPr/>
        </p:nvSpPr>
        <p:spPr>
          <a:xfrm>
            <a:off x="0" y="0"/>
            <a:ext cx="9144000" cy="579082"/>
          </a:xfrm>
          <a:prstGeom prst="rect">
            <a:avLst/>
          </a:prstGeom>
          <a:ln w="63500">
            <a:solidFill>
              <a:schemeClr val="accent6"/>
            </a:solidFill>
          </a:ln>
        </p:spPr>
        <p:style>
          <a:lnRef idx="2">
            <a:schemeClr val="accent3"/>
          </a:lnRef>
          <a:fillRef idx="1">
            <a:schemeClr val="lt1"/>
          </a:fillRef>
          <a:effectRef idx="0">
            <a:schemeClr val="accent3"/>
          </a:effectRef>
          <a:fontRef idx="minor">
            <a:schemeClr val="dk1"/>
          </a:fontRef>
        </p:style>
        <p:txBody>
          <a:bodyPr wrap="square" lIns="207718" tIns="103861" rIns="207718" bIns="103861" rtlCol="0">
            <a:spAutoFit/>
          </a:bodyPr>
          <a:lstStyle/>
          <a:p>
            <a:pPr algn="ctr"/>
            <a:r>
              <a:rPr lang="en-US" sz="2400" dirty="0"/>
              <a:t>Interpreting R</a:t>
            </a:r>
            <a:r>
              <a:rPr lang="en-US" sz="2400" baseline="30000" dirty="0"/>
              <a:t>2</a:t>
            </a:r>
          </a:p>
        </p:txBody>
      </p:sp>
      <p:sp>
        <p:nvSpPr>
          <p:cNvPr id="9" name="TextBox 8"/>
          <p:cNvSpPr txBox="1"/>
          <p:nvPr/>
        </p:nvSpPr>
        <p:spPr>
          <a:xfrm>
            <a:off x="233218" y="2817836"/>
            <a:ext cx="3368964" cy="1569660"/>
          </a:xfrm>
          <a:prstGeom prst="rect">
            <a:avLst/>
          </a:prstGeom>
          <a:noFill/>
        </p:spPr>
        <p:txBody>
          <a:bodyPr wrap="square" rtlCol="0">
            <a:spAutoFit/>
          </a:bodyPr>
          <a:lstStyle/>
          <a:p>
            <a:r>
              <a:rPr lang="en-US" sz="2400" dirty="0">
                <a:solidFill>
                  <a:srgbClr val="FF0000"/>
                </a:solidFill>
              </a:rPr>
              <a:t>e.g. other effects not included in the model may responsible for the correlation observed</a:t>
            </a:r>
          </a:p>
        </p:txBody>
      </p:sp>
    </p:spTree>
    <p:extLst>
      <p:ext uri="{BB962C8B-B14F-4D97-AF65-F5344CB8AC3E}">
        <p14:creationId xmlns:p14="http://schemas.microsoft.com/office/powerpoint/2010/main" val="1639884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_8_-_R-squared_Cautions___STAT_501.png"/>
          <p:cNvPicPr>
            <a:picLocks noChangeAspect="1"/>
          </p:cNvPicPr>
          <p:nvPr/>
        </p:nvPicPr>
        <p:blipFill rotWithShape="1">
          <a:blip r:embed="rId2">
            <a:extLst>
              <a:ext uri="{28A0092B-C50C-407E-A947-70E740481C1C}">
                <a14:useLocalDpi xmlns:a14="http://schemas.microsoft.com/office/drawing/2010/main" val="0"/>
              </a:ext>
            </a:extLst>
          </a:blip>
          <a:srcRect b="45118"/>
          <a:stretch/>
        </p:blipFill>
        <p:spPr>
          <a:xfrm>
            <a:off x="3950110" y="777481"/>
            <a:ext cx="4753598" cy="3763818"/>
          </a:xfrm>
          <a:prstGeom prst="rect">
            <a:avLst/>
          </a:prstGeom>
        </p:spPr>
      </p:pic>
      <p:sp>
        <p:nvSpPr>
          <p:cNvPr id="3" name="TextBox 2"/>
          <p:cNvSpPr txBox="1"/>
          <p:nvPr/>
        </p:nvSpPr>
        <p:spPr>
          <a:xfrm>
            <a:off x="302491" y="777481"/>
            <a:ext cx="3322782" cy="3970318"/>
          </a:xfrm>
          <a:prstGeom prst="rect">
            <a:avLst/>
          </a:prstGeom>
          <a:noFill/>
        </p:spPr>
        <p:txBody>
          <a:bodyPr wrap="square" rtlCol="0">
            <a:spAutoFit/>
          </a:bodyPr>
          <a:lstStyle/>
          <a:p>
            <a:r>
              <a:rPr lang="en-US" sz="2800" dirty="0"/>
              <a:t>If we aggregate data e.g. each sample is for a population we</a:t>
            </a:r>
          </a:p>
          <a:p>
            <a:r>
              <a:rPr lang="en-US" sz="2800" dirty="0"/>
              <a:t>can find correlations which may not be practically significant when making predictions for individuals.</a:t>
            </a:r>
          </a:p>
        </p:txBody>
      </p:sp>
      <p:sp>
        <p:nvSpPr>
          <p:cNvPr id="4" name="TextBox 3"/>
          <p:cNvSpPr txBox="1"/>
          <p:nvPr/>
        </p:nvSpPr>
        <p:spPr>
          <a:xfrm>
            <a:off x="256308" y="4794726"/>
            <a:ext cx="5031509" cy="1323439"/>
          </a:xfrm>
          <a:prstGeom prst="rect">
            <a:avLst/>
          </a:prstGeom>
          <a:noFill/>
        </p:spPr>
        <p:txBody>
          <a:bodyPr wrap="square" rtlCol="0">
            <a:spAutoFit/>
          </a:bodyPr>
          <a:lstStyle/>
          <a:p>
            <a:r>
              <a:rPr lang="en-US" sz="2000" dirty="0">
                <a:solidFill>
                  <a:srgbClr val="FF0000"/>
                </a:solidFill>
              </a:rPr>
              <a:t>e.g. chance of heart disease for individual may be:</a:t>
            </a:r>
          </a:p>
          <a:p>
            <a:r>
              <a:rPr lang="en-US" sz="2000" dirty="0">
                <a:solidFill>
                  <a:srgbClr val="FF0000"/>
                </a:solidFill>
              </a:rPr>
              <a:t>	9.236%	 if you drink 2 glasses of wine</a:t>
            </a:r>
          </a:p>
          <a:p>
            <a:r>
              <a:rPr lang="en-US" sz="2000" dirty="0" err="1">
                <a:solidFill>
                  <a:srgbClr val="FF0000"/>
                </a:solidFill>
              </a:rPr>
              <a:t>vs</a:t>
            </a:r>
            <a:r>
              <a:rPr lang="en-US" sz="2000" dirty="0">
                <a:solidFill>
                  <a:srgbClr val="FF0000"/>
                </a:solidFill>
              </a:rPr>
              <a:t> 	9.237% 	if you drink 4 glasses of wine</a:t>
            </a:r>
          </a:p>
        </p:txBody>
      </p:sp>
      <p:sp>
        <p:nvSpPr>
          <p:cNvPr id="5" name="TextBox 4"/>
          <p:cNvSpPr txBox="1"/>
          <p:nvPr/>
        </p:nvSpPr>
        <p:spPr>
          <a:xfrm>
            <a:off x="0" y="6371251"/>
            <a:ext cx="9144000" cy="486749"/>
          </a:xfrm>
          <a:prstGeom prst="rect">
            <a:avLst/>
          </a:prstGeom>
          <a:ln w="63500">
            <a:solidFill>
              <a:schemeClr val="accent6"/>
            </a:solidFill>
          </a:ln>
        </p:spPr>
        <p:style>
          <a:lnRef idx="2">
            <a:schemeClr val="accent3"/>
          </a:lnRef>
          <a:fillRef idx="1">
            <a:schemeClr val="lt1"/>
          </a:fillRef>
          <a:effectRef idx="0">
            <a:schemeClr val="accent3"/>
          </a:effectRef>
          <a:fontRef idx="minor">
            <a:schemeClr val="dk1"/>
          </a:fontRef>
        </p:style>
        <p:txBody>
          <a:bodyPr wrap="square" lIns="207718" tIns="103861" rIns="207718" bIns="103861" rtlCol="0">
            <a:spAutoFit/>
          </a:bodyPr>
          <a:lstStyle/>
          <a:p>
            <a:pPr algn="ctr"/>
            <a:r>
              <a:rPr lang="en-GB" b="1" dirty="0"/>
              <a:t>ISSU2028                                      Data Science                                  Dr Phil Lewis</a:t>
            </a:r>
          </a:p>
        </p:txBody>
      </p:sp>
      <p:sp>
        <p:nvSpPr>
          <p:cNvPr id="6" name="TextBox 5"/>
          <p:cNvSpPr txBox="1"/>
          <p:nvPr/>
        </p:nvSpPr>
        <p:spPr>
          <a:xfrm>
            <a:off x="0" y="0"/>
            <a:ext cx="9144000" cy="579082"/>
          </a:xfrm>
          <a:prstGeom prst="rect">
            <a:avLst/>
          </a:prstGeom>
          <a:ln w="63500">
            <a:solidFill>
              <a:schemeClr val="accent6"/>
            </a:solidFill>
          </a:ln>
        </p:spPr>
        <p:style>
          <a:lnRef idx="2">
            <a:schemeClr val="accent3"/>
          </a:lnRef>
          <a:fillRef idx="1">
            <a:schemeClr val="lt1"/>
          </a:fillRef>
          <a:effectRef idx="0">
            <a:schemeClr val="accent3"/>
          </a:effectRef>
          <a:fontRef idx="minor">
            <a:schemeClr val="dk1"/>
          </a:fontRef>
        </p:style>
        <p:txBody>
          <a:bodyPr wrap="square" lIns="207718" tIns="103861" rIns="207718" bIns="103861" rtlCol="0">
            <a:spAutoFit/>
          </a:bodyPr>
          <a:lstStyle/>
          <a:p>
            <a:pPr algn="ctr"/>
            <a:r>
              <a:rPr lang="en-US" sz="2400" dirty="0"/>
              <a:t>Interpreting R</a:t>
            </a:r>
            <a:r>
              <a:rPr lang="en-US" sz="2400" baseline="30000" dirty="0"/>
              <a:t>2</a:t>
            </a:r>
          </a:p>
        </p:txBody>
      </p:sp>
    </p:spTree>
    <p:extLst>
      <p:ext uri="{BB962C8B-B14F-4D97-AF65-F5344CB8AC3E}">
        <p14:creationId xmlns:p14="http://schemas.microsoft.com/office/powerpoint/2010/main" val="28988965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8680</TotalTime>
  <Words>1737</Words>
  <Application>Microsoft Macintosh PowerPoint</Application>
  <PresentationFormat>On-screen Show (4:3)</PresentationFormat>
  <Paragraphs>185</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Courier</vt:lpstr>
      <vt:lpstr>Helvetica Neue</vt:lpstr>
      <vt:lpstr>Inconsolata</vt:lpstr>
      <vt:lpstr>inherit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Phil</dc:creator>
  <cp:lastModifiedBy>Lewis, Philip</cp:lastModifiedBy>
  <cp:revision>22</cp:revision>
  <dcterms:created xsi:type="dcterms:W3CDTF">2017-08-01T20:55:17Z</dcterms:created>
  <dcterms:modified xsi:type="dcterms:W3CDTF">2019-07-07T19:31:33Z</dcterms:modified>
</cp:coreProperties>
</file>